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6"/>
  </p:notesMasterIdLst>
  <p:sldIdLst>
    <p:sldId id="256" r:id="rId2"/>
    <p:sldId id="357" r:id="rId3"/>
    <p:sldId id="35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8" r:id="rId13"/>
    <p:sldId id="359" r:id="rId14"/>
    <p:sldId id="269" r:id="rId15"/>
    <p:sldId id="360" r:id="rId16"/>
    <p:sldId id="270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59"/>
    <p:restoredTop sz="94632"/>
  </p:normalViewPr>
  <p:slideViewPr>
    <p:cSldViewPr snapToGrid="0">
      <p:cViewPr varScale="1">
        <p:scale>
          <a:sx n="96" d="100"/>
          <a:sy n="96" d="100"/>
        </p:scale>
        <p:origin x="18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21" name="Shape 8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f22: section 1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7" name="Shape 10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s22: lec 1+2 ended here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DBB9FE-2C63-3CC3-9C8E-733899B4B0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0E3E36-F42B-014F-BFC9-66A4A98B3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0429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yshen82@wisc.edu" TargetMode="External"/><Relationship Id="rId2" Type="http://schemas.openxmlformats.org/officeDocument/2006/relationships/hyperlink" Target="mailto:tharter@wisc.edu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yler.caraza-harter.com/cs320/f22/surveys.html" TargetMode="External"/><Relationship Id="rId5" Type="http://schemas.openxmlformats.org/officeDocument/2006/relationships/hyperlink" Target="https://canvas.wisc.edu/courses/322105/pages/contact-info" TargetMode="External"/><Relationship Id="rId4" Type="http://schemas.openxmlformats.org/officeDocument/2006/relationships/hyperlink" Target="https://canvas.wisc.edu/courses/343506/pages/cs320-staff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forms.gle/KqvLHGrCvuP9Z7wF9" TargetMode="Externa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s220.cs.wisc.edu/f22/schedule.html" TargetMode="External"/><Relationship Id="rId2" Type="http://schemas.openxmlformats.org/officeDocument/2006/relationships/hyperlink" Target="https://stat.wisc.edu/undergraduate-data-science-studies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tyler.caraza-harter.com/cs301/fall19/schedul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yler.caraza-harter.com/cs320/f22/schedule.html" TargetMode="External"/><Relationship Id="rId2" Type="http://schemas.openxmlformats.org/officeDocument/2006/relationships/hyperlink" Target="https://www.msyamkumar.com/cs320/s23/schedule.html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Welcome + First Lecture"/>
          <p:cNvSpPr txBox="1">
            <a:spLocks noGrp="1"/>
          </p:cNvSpPr>
          <p:nvPr>
            <p:ph type="ctrTitle"/>
          </p:nvPr>
        </p:nvSpPr>
        <p:spPr>
          <a:xfrm>
            <a:off x="210740" y="1638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[320] Welcome + First Lecture</a:t>
            </a:r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4008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Meenakshi </a:t>
            </a:r>
            <a:r>
              <a:rPr lang="en-US" dirty="0" err="1"/>
              <a:t>Syamkumar</a:t>
            </a:r>
            <a:endParaRPr dirty="0"/>
          </a:p>
        </p:txBody>
      </p:sp>
      <p:sp>
        <p:nvSpPr>
          <p:cNvPr id="121" name="[reproducibility]"/>
          <p:cNvSpPr txBox="1"/>
          <p:nvPr/>
        </p:nvSpPr>
        <p:spPr>
          <a:xfrm>
            <a:off x="7398356" y="4806512"/>
            <a:ext cx="5120983" cy="965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>
              <a:defRPr sz="5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[reproducibility]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lass organization: People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Class organization: People</a:t>
            </a:r>
          </a:p>
        </p:txBody>
      </p:sp>
      <p:sp>
        <p:nvSpPr>
          <p:cNvPr id="216" name="Teams…"/>
          <p:cNvSpPr txBox="1"/>
          <p:nvPr/>
        </p:nvSpPr>
        <p:spPr>
          <a:xfrm>
            <a:off x="946936" y="1909293"/>
            <a:ext cx="11099800" cy="6732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Bef>
                <a:spcPts val="1300"/>
              </a:spcBef>
              <a:defRPr sz="3200" b="0"/>
            </a:pPr>
            <a:r>
              <a:rPr dirty="0"/>
              <a:t>Teams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you'll be assigned to a team of 4-7 students</a:t>
            </a:r>
            <a:r>
              <a:rPr lang="en-US" dirty="0"/>
              <a:t> (from the same lab)</a:t>
            </a:r>
            <a:endParaRPr dirty="0"/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teams will last the whole semester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some types of collaboration with team members are allowed (not required) on graded work, such as projects</a:t>
            </a:r>
            <a:r>
              <a:rPr lang="en-US" dirty="0"/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/>
              <a:t>quizzes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collaboration with non-team members in not allowed</a:t>
            </a:r>
          </a:p>
          <a:p>
            <a:pPr algn="l">
              <a:spcBef>
                <a:spcPts val="4200"/>
              </a:spcBef>
              <a:defRPr sz="3200" b="0"/>
            </a:pPr>
            <a:r>
              <a:rPr dirty="0"/>
              <a:t>Staff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Instructor</a:t>
            </a:r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Teaching Assistants (grad students)</a:t>
            </a:r>
            <a:r>
              <a:rPr lang="en-US" dirty="0"/>
              <a:t> – Group TA</a:t>
            </a:r>
            <a:endParaRPr dirty="0"/>
          </a:p>
          <a:p>
            <a:pPr marL="723900" indent="-508000" algn="l">
              <a:spcBef>
                <a:spcPts val="1300"/>
              </a:spcBef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Mentors (undergrads)</a:t>
            </a:r>
          </a:p>
        </p:txBody>
      </p:sp>
      <p:sp>
        <p:nvSpPr>
          <p:cNvPr id="217" name="we all provide office hours, and you can attend any that you prefer!"/>
          <p:cNvSpPr txBox="1"/>
          <p:nvPr/>
        </p:nvSpPr>
        <p:spPr>
          <a:xfrm>
            <a:off x="3936973" y="8543012"/>
            <a:ext cx="5903860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W</a:t>
            </a:r>
            <a:r>
              <a:rPr dirty="0"/>
              <a:t>e all provide office hours</a:t>
            </a:r>
            <a:r>
              <a:rPr lang="en-US" dirty="0"/>
              <a:t>.</a:t>
            </a:r>
          </a:p>
          <a:p>
            <a:r>
              <a:rPr lang="en-US" dirty="0"/>
              <a:t>Office hours are drop-in (no need to reserve).</a:t>
            </a:r>
          </a:p>
          <a:p>
            <a:endParaRPr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ommunication"/>
          <p:cNvSpPr txBox="1">
            <a:spLocks noGrp="1"/>
          </p:cNvSpPr>
          <p:nvPr>
            <p:ph type="title"/>
          </p:nvPr>
        </p:nvSpPr>
        <p:spPr>
          <a:xfrm>
            <a:off x="718428" y="885554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Communication</a:t>
            </a:r>
          </a:p>
        </p:txBody>
      </p:sp>
      <p:sp>
        <p:nvSpPr>
          <p:cNvPr id="229" name="Piazza…"/>
          <p:cNvSpPr txBox="1"/>
          <p:nvPr/>
        </p:nvSpPr>
        <p:spPr>
          <a:xfrm>
            <a:off x="718428" y="2251127"/>
            <a:ext cx="11142465" cy="149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t>Piazza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find link on site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don't post &gt;5 lines of project-related code (considered cheating)</a:t>
            </a:r>
          </a:p>
        </p:txBody>
      </p:sp>
      <p:sp>
        <p:nvSpPr>
          <p:cNvPr id="230" name="Email…"/>
          <p:cNvSpPr txBox="1"/>
          <p:nvPr/>
        </p:nvSpPr>
        <p:spPr>
          <a:xfrm>
            <a:off x="718428" y="6823127"/>
            <a:ext cx="1209145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dirty="0"/>
              <a:t>Email</a:t>
            </a:r>
            <a:r>
              <a:rPr lang="en-US" dirty="0"/>
              <a:t> (least preferred)</a:t>
            </a:r>
            <a:endParaRPr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me: </a:t>
            </a:r>
            <a:r>
              <a:rPr lang="en-US" u="sng" dirty="0">
                <a:hlinkClick r:id="rId2"/>
              </a:rPr>
              <a:t>ms</a:t>
            </a:r>
            <a:r>
              <a:rPr u="sng" dirty="0">
                <a:hlinkClick r:id="rId2"/>
              </a:rPr>
              <a:t>@</a:t>
            </a:r>
            <a:r>
              <a:rPr lang="en-US" u="sng" dirty="0">
                <a:hlinkClick r:id="rId2"/>
              </a:rPr>
              <a:t>cs.</a:t>
            </a:r>
            <a:r>
              <a:rPr u="sng" dirty="0">
                <a:hlinkClick r:id="rId2"/>
              </a:rPr>
              <a:t>wisc.edu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tx1"/>
                </a:solidFill>
              </a:rPr>
              <a:t>Head TA: </a:t>
            </a:r>
            <a:r>
              <a:rPr lang="en-US" dirty="0" err="1">
                <a:solidFill>
                  <a:schemeClr val="tx1"/>
                </a:solidFill>
              </a:rPr>
              <a:t>Yiyin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b="0" u="sng" dirty="0">
                <a:effectLst/>
                <a:latin typeface="Gill Sans Light" panose="020B0302020104020203" pitchFamily="34" charset="-79"/>
                <a:cs typeface="Gill Sans Light" panose="020B0302020104020203" pitchFamily="34" charset="-79"/>
                <a:hlinkClick r:id="rId3"/>
              </a:rPr>
              <a:t>yshen82@wisc.edu</a:t>
            </a:r>
            <a:endParaRPr lang="en-US" b="0" u="sng" dirty="0">
              <a:effectLst/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635000" indent="-444500" algn="l">
              <a:buSzPct val="100000"/>
              <a:buFontTx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tx1"/>
                </a:solidFill>
              </a:rPr>
              <a:t>Course staff: </a:t>
            </a:r>
            <a:r>
              <a:rPr lang="en-US" dirty="0">
                <a:hlinkClick r:id="rId4"/>
              </a:rPr>
              <a:t>https://canvas.wisc.edu/courses/343506/pages/cs320-staff</a:t>
            </a:r>
            <a:r>
              <a:rPr lang="en-US" dirty="0"/>
              <a:t> </a:t>
            </a:r>
            <a:endParaRPr u="sng" dirty="0">
              <a:hlinkClick r:id="rId5"/>
            </a:endParaRPr>
          </a:p>
        </p:txBody>
      </p:sp>
      <p:sp>
        <p:nvSpPr>
          <p:cNvPr id="231" name="Forms…"/>
          <p:cNvSpPr txBox="1"/>
          <p:nvPr/>
        </p:nvSpPr>
        <p:spPr>
          <a:xfrm>
            <a:off x="718428" y="4410127"/>
            <a:ext cx="1032563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rPr dirty="0"/>
              <a:t>Forms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u="sng" dirty="0">
                <a:hlinkClick r:id="rId6"/>
              </a:rPr>
              <a:t>https://www.msyamkumar.com/cs320/s23/surveys.html</a:t>
            </a:r>
            <a:endParaRPr u="sng" dirty="0">
              <a:hlinkClick r:id="rId6"/>
            </a:endParaRP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accent6"/>
                </a:solidFill>
              </a:rPr>
              <a:t>Student Information Survey.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+mn-ea"/>
                <a:ea typeface="+mn-ea"/>
              </a:rPr>
              <a:t>Exam conflicts.</a:t>
            </a:r>
            <a:r>
              <a:rPr dirty="0">
                <a:solidFill>
                  <a:schemeClr val="accent5">
                    <a:lumMod val="75000"/>
                  </a:schemeClr>
                </a:solidFill>
                <a:latin typeface="+mn-ea"/>
                <a:ea typeface="+mn-ea"/>
              </a:rPr>
              <a:t> </a:t>
            </a:r>
            <a:r>
              <a:rPr lang="en-US" dirty="0">
                <a:solidFill>
                  <a:schemeClr val="accent1">
                    <a:lumOff val="-13575"/>
                  </a:schemeClr>
                </a:solidFill>
              </a:rPr>
              <a:t>Grading Issues. 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Feedback </a:t>
            </a:r>
            <a:r>
              <a:rPr lang="en-US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orm.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Thank you</a:t>
            </a:r>
            <a:r>
              <a:rPr lang="en-US"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form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! </a:t>
            </a:r>
            <a:endParaRPr dirty="0">
              <a:solidFill>
                <a:schemeClr val="accent1">
                  <a:lumOff val="-13575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raded Work: Exams/Quizz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Graded Work: Exams</a:t>
            </a:r>
            <a:r>
              <a:rPr lang="en-US" dirty="0"/>
              <a:t> </a:t>
            </a:r>
            <a:r>
              <a:rPr dirty="0"/>
              <a:t>/</a:t>
            </a:r>
            <a:r>
              <a:rPr lang="en-US" dirty="0"/>
              <a:t> </a:t>
            </a:r>
            <a:r>
              <a:rPr dirty="0"/>
              <a:t>Quizzes</a:t>
            </a:r>
          </a:p>
        </p:txBody>
      </p:sp>
      <p:sp>
        <p:nvSpPr>
          <p:cNvPr id="237" name="Final - 16%…"/>
          <p:cNvSpPr txBox="1"/>
          <p:nvPr/>
        </p:nvSpPr>
        <p:spPr>
          <a:xfrm>
            <a:off x="973261" y="6940550"/>
            <a:ext cx="7691208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sz="3200" dirty="0"/>
              <a:t>Final - </a:t>
            </a:r>
            <a:r>
              <a:rPr sz="3200" dirty="0">
                <a:solidFill>
                  <a:srgbClr val="00B050"/>
                </a:solidFill>
              </a:rPr>
              <a:t>1</a:t>
            </a:r>
            <a:r>
              <a:rPr lang="en-US" sz="3200" dirty="0">
                <a:solidFill>
                  <a:srgbClr val="00B050"/>
                </a:solidFill>
              </a:rPr>
              <a:t>5</a:t>
            </a:r>
            <a:r>
              <a:rPr sz="3200" dirty="0">
                <a:solidFill>
                  <a:srgbClr val="00B050"/>
                </a:solidFill>
              </a:rPr>
              <a:t>%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cumulative, individual, multi-choice, 2 hours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one-page two-sided note sheet</a:t>
            </a:r>
          </a:p>
          <a:p>
            <a:pPr marL="635000" indent="-444500" algn="l">
              <a:buSzPct val="100000"/>
              <a:buChar char="•"/>
              <a:defRPr sz="3200"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accent1"/>
                </a:solidFill>
                <a:latin typeface="+mn-ea"/>
                <a:ea typeface="+mn-ea"/>
                <a:cs typeface="+mj-cs"/>
              </a:rPr>
              <a:t>May 12</a:t>
            </a:r>
            <a:r>
              <a:rPr lang="en-US" baseline="30000" dirty="0">
                <a:solidFill>
                  <a:schemeClr val="accent1"/>
                </a:solidFill>
                <a:latin typeface="+mn-ea"/>
                <a:ea typeface="+mn-ea"/>
                <a:cs typeface="+mj-cs"/>
              </a:rPr>
              <a:t>th</a:t>
            </a:r>
            <a:r>
              <a:rPr lang="en-US" dirty="0">
                <a:solidFill>
                  <a:schemeClr val="accent1"/>
                </a:solidFill>
                <a:latin typeface="+mn-ea"/>
                <a:ea typeface="+mn-ea"/>
                <a:cs typeface="+mj-cs"/>
              </a:rPr>
              <a:t> 10:05AM - 12:05PM 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dirty="0"/>
          </a:p>
        </p:txBody>
      </p:sp>
      <p:sp>
        <p:nvSpPr>
          <p:cNvPr id="238" name="Ten Online Quizzes - 1% each…"/>
          <p:cNvSpPr txBox="1"/>
          <p:nvPr/>
        </p:nvSpPr>
        <p:spPr>
          <a:xfrm>
            <a:off x="973261" y="1225550"/>
            <a:ext cx="9613209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sz="3200" dirty="0"/>
              <a:t>Ten Online Quizzes </a:t>
            </a:r>
            <a:r>
              <a:rPr lang="en-US" sz="3200" dirty="0"/>
              <a:t>-</a:t>
            </a:r>
            <a:r>
              <a:rPr sz="3200" dirty="0"/>
              <a:t> </a:t>
            </a:r>
            <a:r>
              <a:rPr sz="3200" dirty="0">
                <a:solidFill>
                  <a:srgbClr val="00B050"/>
                </a:solidFill>
              </a:rPr>
              <a:t>1% </a:t>
            </a:r>
            <a:r>
              <a:rPr sz="3200" dirty="0"/>
              <a:t>each</a:t>
            </a:r>
            <a:r>
              <a:rPr lang="en-US" sz="3200" dirty="0"/>
              <a:t> (</a:t>
            </a:r>
            <a:r>
              <a:rPr lang="en-US" sz="3200" dirty="0">
                <a:solidFill>
                  <a:srgbClr val="00B050"/>
                </a:solidFill>
              </a:rPr>
              <a:t>10%</a:t>
            </a:r>
            <a:r>
              <a:rPr lang="en-US" sz="3200" dirty="0"/>
              <a:t> overall) </a:t>
            </a:r>
            <a:endParaRPr sz="3200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cumulative, no time limit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solidFill>
                  <a:schemeClr val="accent1"/>
                </a:solidFill>
              </a:rPr>
              <a:t>on Canvas</a:t>
            </a:r>
            <a:r>
              <a:rPr dirty="0"/>
              <a:t>, open book/notes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can take together AT SAME TIME with team members</a:t>
            </a:r>
            <a:br>
              <a:rPr dirty="0"/>
            </a:br>
            <a:r>
              <a:rPr dirty="0"/>
              <a:t>(no other human help allowed)</a:t>
            </a:r>
          </a:p>
        </p:txBody>
      </p:sp>
      <p:sp>
        <p:nvSpPr>
          <p:cNvPr id="239" name="Midterms - 14% each…"/>
          <p:cNvSpPr txBox="1"/>
          <p:nvPr/>
        </p:nvSpPr>
        <p:spPr>
          <a:xfrm>
            <a:off x="973261" y="4527550"/>
            <a:ext cx="8250657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sz="3200" dirty="0"/>
              <a:t>Midterms - </a:t>
            </a:r>
            <a:r>
              <a:rPr sz="3200" dirty="0">
                <a:solidFill>
                  <a:srgbClr val="00B050"/>
                </a:solidFill>
              </a:rPr>
              <a:t>1</a:t>
            </a:r>
            <a:r>
              <a:rPr lang="en-US" sz="3200" dirty="0">
                <a:solidFill>
                  <a:srgbClr val="00B050"/>
                </a:solidFill>
              </a:rPr>
              <a:t>3</a:t>
            </a:r>
            <a:r>
              <a:rPr sz="3200" dirty="0">
                <a:solidFill>
                  <a:srgbClr val="00B050"/>
                </a:solidFill>
              </a:rPr>
              <a:t>% </a:t>
            </a:r>
            <a:r>
              <a:rPr lang="en-US" sz="3200" dirty="0"/>
              <a:t>each (</a:t>
            </a:r>
            <a:r>
              <a:rPr lang="en-US" sz="3200" dirty="0">
                <a:solidFill>
                  <a:srgbClr val="00B050"/>
                </a:solidFill>
              </a:rPr>
              <a:t>26% </a:t>
            </a:r>
            <a:r>
              <a:rPr lang="en-US" sz="3200" dirty="0"/>
              <a:t>overall) </a:t>
            </a:r>
            <a:endParaRPr sz="3200"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cumulative, individual, multi-choice, 40 minutes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o</a:t>
            </a:r>
            <a:r>
              <a:rPr dirty="0"/>
              <a:t>ne</a:t>
            </a:r>
            <a:r>
              <a:rPr lang="en-US" dirty="0"/>
              <a:t>-</a:t>
            </a:r>
            <a:r>
              <a:rPr dirty="0"/>
              <a:t>page </a:t>
            </a:r>
            <a:r>
              <a:rPr lang="en-US" dirty="0"/>
              <a:t>two-sided </a:t>
            </a:r>
            <a:r>
              <a:rPr dirty="0"/>
              <a:t>note</a:t>
            </a:r>
            <a:r>
              <a:rPr lang="en-US" dirty="0"/>
              <a:t> </a:t>
            </a:r>
            <a:r>
              <a:rPr dirty="0"/>
              <a:t>s</a:t>
            </a:r>
            <a:r>
              <a:rPr lang="en-US" dirty="0"/>
              <a:t>heet</a:t>
            </a:r>
            <a:endParaRPr dirty="0"/>
          </a:p>
          <a:p>
            <a:pPr marL="635000" indent="-444500" algn="l">
              <a:buSzPct val="100000"/>
              <a:buChar char="•"/>
              <a:defRPr sz="3200"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solidFill>
                  <a:schemeClr val="accent1"/>
                </a:solidFill>
                <a:latin typeface="+mn-ea"/>
                <a:ea typeface="+mn-ea"/>
              </a:rPr>
              <a:t>in class</a:t>
            </a:r>
            <a:r>
              <a:rPr lang="en-US" dirty="0">
                <a:solidFill>
                  <a:schemeClr val="accent1"/>
                </a:solidFill>
                <a:latin typeface="+mn-ea"/>
                <a:ea typeface="+mn-ea"/>
              </a:rPr>
              <a:t>: March 3</a:t>
            </a:r>
            <a:r>
              <a:rPr lang="en-US" baseline="30000" dirty="0">
                <a:solidFill>
                  <a:schemeClr val="accent1"/>
                </a:solidFill>
                <a:latin typeface="+mn-ea"/>
                <a:ea typeface="+mn-ea"/>
              </a:rPr>
              <a:t>rd</a:t>
            </a:r>
            <a:r>
              <a:rPr lang="en-US" dirty="0">
                <a:solidFill>
                  <a:schemeClr val="accent1"/>
                </a:solidFill>
                <a:latin typeface="+mn-ea"/>
                <a:ea typeface="+mn-ea"/>
              </a:rPr>
              <a:t>, April 7</a:t>
            </a:r>
            <a:r>
              <a:rPr lang="en-US" baseline="30000" dirty="0">
                <a:solidFill>
                  <a:schemeClr val="accent1"/>
                </a:solidFill>
                <a:latin typeface="+mn-ea"/>
                <a:ea typeface="+mn-ea"/>
              </a:rPr>
              <a:t>th</a:t>
            </a:r>
            <a:r>
              <a:rPr lang="en-US" dirty="0">
                <a:solidFill>
                  <a:schemeClr val="accent1"/>
                </a:solidFill>
                <a:latin typeface="+mn-ea"/>
                <a:ea typeface="+mn-ea"/>
              </a:rPr>
              <a:t> </a:t>
            </a:r>
            <a:endParaRPr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raded Work: Projects+Participation"/>
          <p:cNvSpPr txBox="1">
            <a:spLocks noGrp="1"/>
          </p:cNvSpPr>
          <p:nvPr>
            <p:ph type="title"/>
          </p:nvPr>
        </p:nvSpPr>
        <p:spPr>
          <a:xfrm>
            <a:off x="931739" y="463862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Graded Work: Projects</a:t>
            </a:r>
          </a:p>
        </p:txBody>
      </p:sp>
      <p:sp>
        <p:nvSpPr>
          <p:cNvPr id="242" name="7 Projects - 6% each…"/>
          <p:cNvSpPr txBox="1"/>
          <p:nvPr/>
        </p:nvSpPr>
        <p:spPr>
          <a:xfrm>
            <a:off x="931739" y="1644442"/>
            <a:ext cx="10610849" cy="6750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rPr sz="3200" dirty="0"/>
              <a:t>7 Projects - </a:t>
            </a:r>
            <a:r>
              <a:rPr sz="3200" dirty="0">
                <a:solidFill>
                  <a:srgbClr val="00B050"/>
                </a:solidFill>
              </a:rPr>
              <a:t>6%</a:t>
            </a:r>
            <a:r>
              <a:rPr sz="3200" dirty="0"/>
              <a:t> each</a:t>
            </a:r>
            <a:r>
              <a:rPr lang="en-US" sz="3200" dirty="0"/>
              <a:t> (</a:t>
            </a:r>
            <a:r>
              <a:rPr lang="en-US" sz="3200" dirty="0">
                <a:solidFill>
                  <a:srgbClr val="00B050"/>
                </a:solidFill>
              </a:rPr>
              <a:t>42% </a:t>
            </a:r>
            <a:r>
              <a:rPr lang="en-US" sz="3200" dirty="0"/>
              <a:t>overall) </a:t>
            </a:r>
            <a:endParaRPr sz="3200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latin typeface="Gill Sans"/>
                <a:ea typeface="Gill Sans"/>
                <a:cs typeface="Gill Sans"/>
                <a:sym typeface="Gill Sans"/>
              </a:rPr>
              <a:t>format</a:t>
            </a:r>
            <a:r>
              <a:rPr dirty="0"/>
              <a:t>: notebook, module, or program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part 1: you can optionally collaborate with team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part 2: must be individually (only help from 320 staff)</a:t>
            </a:r>
            <a:endParaRPr lang="en-US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regular deadlines on course website</a:t>
            </a:r>
          </a:p>
          <a:p>
            <a:pPr marL="635000" indent="-444500" algn="l">
              <a:buSzPct val="100000"/>
              <a:buFontTx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late days: overall 12 late days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hard deadline: 7 days after the regular deadline – maximum 3 late days; 5% score penalty per day after day 3 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still a </a:t>
            </a:r>
            <a:r>
              <a:rPr dirty="0" err="1">
                <a:latin typeface="Courier New"/>
                <a:ea typeface="Courier New"/>
                <a:cs typeface="Courier New"/>
                <a:sym typeface="Courier New"/>
              </a:rPr>
              <a:t>tester.py</a:t>
            </a:r>
            <a:r>
              <a:rPr dirty="0"/>
              <a:t>, but more depends on TA evaluation (more plots)</a:t>
            </a:r>
            <a:endParaRPr lang="en-US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clearing auto-grader on the submission portal (course website) is mandatory</a:t>
            </a:r>
            <a:endParaRPr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ask for specific feedback</a:t>
            </a:r>
            <a:r>
              <a:rPr lang="en-US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</a:t>
            </a:r>
            <a:r>
              <a:rPr lang="en-US" dirty="0"/>
              <a:t>(constructive)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280754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raded Work: Projects+Participation"/>
          <p:cNvSpPr txBox="1">
            <a:spLocks noGrp="1"/>
          </p:cNvSpPr>
          <p:nvPr>
            <p:ph type="title"/>
          </p:nvPr>
        </p:nvSpPr>
        <p:spPr>
          <a:xfrm>
            <a:off x="952500" y="1103236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Graded Work: </a:t>
            </a:r>
            <a:r>
              <a:rPr lang="en-US" dirty="0"/>
              <a:t>Attendance + Surveys</a:t>
            </a:r>
            <a:endParaRPr dirty="0"/>
          </a:p>
        </p:txBody>
      </p:sp>
      <p:sp>
        <p:nvSpPr>
          <p:cNvPr id="242" name="7 Projects - 6% each…"/>
          <p:cNvSpPr txBox="1"/>
          <p:nvPr/>
        </p:nvSpPr>
        <p:spPr>
          <a:xfrm>
            <a:off x="1632828" y="2633792"/>
            <a:ext cx="10610849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sz="3200" dirty="0"/>
              <a:t>Lab attendance </a:t>
            </a:r>
            <a:r>
              <a:rPr sz="3200" dirty="0"/>
              <a:t>- </a:t>
            </a:r>
            <a:r>
              <a:rPr lang="en-US" sz="3200" dirty="0">
                <a:solidFill>
                  <a:srgbClr val="00B050"/>
                </a:solidFill>
              </a:rPr>
              <a:t>4</a:t>
            </a:r>
            <a:r>
              <a:rPr sz="3200" dirty="0">
                <a:solidFill>
                  <a:srgbClr val="00B050"/>
                </a:solidFill>
              </a:rPr>
              <a:t>% </a:t>
            </a:r>
            <a:r>
              <a:rPr lang="en-US" sz="3200" dirty="0"/>
              <a:t>overall</a:t>
            </a:r>
            <a:endParaRPr sz="3200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3 score drops: 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use these wisely – potential sickness, planned absences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no other exceptions</a:t>
            </a:r>
            <a:endParaRPr dirty="0"/>
          </a:p>
        </p:txBody>
      </p:sp>
      <p:sp>
        <p:nvSpPr>
          <p:cNvPr id="243" name="Participation - 4%…"/>
          <p:cNvSpPr txBox="1"/>
          <p:nvPr/>
        </p:nvSpPr>
        <p:spPr>
          <a:xfrm>
            <a:off x="1632828" y="4926142"/>
            <a:ext cx="5387693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sz="3200" dirty="0"/>
              <a:t>Lecture attendance</a:t>
            </a:r>
            <a:r>
              <a:rPr sz="3200" dirty="0"/>
              <a:t> -</a:t>
            </a:r>
            <a:r>
              <a:rPr sz="3200" dirty="0">
                <a:solidFill>
                  <a:srgbClr val="00B050"/>
                </a:solidFill>
              </a:rPr>
              <a:t> </a:t>
            </a:r>
            <a:r>
              <a:rPr lang="en-US" sz="3200" dirty="0">
                <a:solidFill>
                  <a:srgbClr val="00B050"/>
                </a:solidFill>
              </a:rPr>
              <a:t>2% </a:t>
            </a:r>
            <a:r>
              <a:rPr lang="en-US" sz="3200" dirty="0"/>
              <a:t>overall</a:t>
            </a:r>
            <a:endParaRPr sz="3200"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20% score drops</a:t>
            </a:r>
            <a:endParaRPr dirty="0"/>
          </a:p>
        </p:txBody>
      </p:sp>
      <p:sp>
        <p:nvSpPr>
          <p:cNvPr id="2" name="Participation - 4%…">
            <a:extLst>
              <a:ext uri="{FF2B5EF4-FFF2-40B4-BE49-F238E27FC236}">
                <a16:creationId xmlns:a16="http://schemas.microsoft.com/office/drawing/2014/main" id="{2703A043-6FEE-2F70-A272-2B5483FE001B}"/>
              </a:ext>
            </a:extLst>
          </p:cNvPr>
          <p:cNvSpPr txBox="1"/>
          <p:nvPr/>
        </p:nvSpPr>
        <p:spPr>
          <a:xfrm>
            <a:off x="1612067" y="6367697"/>
            <a:ext cx="3467296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sz="3200" dirty="0"/>
              <a:t>Surveys </a:t>
            </a:r>
            <a:r>
              <a:rPr sz="3200" dirty="0"/>
              <a:t>- </a:t>
            </a:r>
            <a:r>
              <a:rPr lang="en-US" sz="3200" dirty="0">
                <a:solidFill>
                  <a:srgbClr val="00B050"/>
                </a:solidFill>
              </a:rPr>
              <a:t>1% </a:t>
            </a:r>
            <a:r>
              <a:rPr lang="en-US" sz="3200" dirty="0"/>
              <a:t>overall</a:t>
            </a:r>
            <a:endParaRPr sz="3200"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marL="190500" algn="l">
              <a:buSzPct val="100000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>
            <a:extLst>
              <a:ext uri="{FF2B5EF4-FFF2-40B4-BE49-F238E27FC236}">
                <a16:creationId xmlns:a16="http://schemas.microsoft.com/office/drawing/2014/main" id="{878F9CB7-626B-D97F-CE82-FCACF7A23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30250"/>
            <a:ext cx="11099800" cy="901700"/>
          </a:xfrm>
        </p:spPr>
        <p:txBody>
          <a:bodyPr/>
          <a:lstStyle/>
          <a:p>
            <a:pPr algn="l" eaLnBrk="1"/>
            <a:r>
              <a:rPr lang="en-US" altLang="en-US" sz="480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Letter Grades</a:t>
            </a:r>
          </a:p>
        </p:txBody>
      </p:sp>
      <p:sp>
        <p:nvSpPr>
          <p:cNvPr id="53250" name="Text Box 2">
            <a:extLst>
              <a:ext uri="{FF2B5EF4-FFF2-40B4-BE49-F238E27FC236}">
                <a16:creationId xmlns:a16="http://schemas.microsoft.com/office/drawing/2014/main" id="{6C7041D5-678A-361D-C1D5-F85CB4D38DDF}"/>
              </a:ext>
            </a:extLst>
          </p:cNvPr>
          <p:cNvSpPr txBox="1">
            <a:spLocks/>
          </p:cNvSpPr>
          <p:nvPr/>
        </p:nvSpPr>
        <p:spPr bwMode="auto">
          <a:xfrm>
            <a:off x="5740400" y="5132388"/>
            <a:ext cx="5029200" cy="305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 marL="596900" indent="-45720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 defTabSz="4572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93% - 100%: 		</a:t>
            </a:r>
            <a:r>
              <a:rPr lang="en-US" altLang="en-US" sz="3200" b="0" dirty="0">
                <a:solidFill>
                  <a:srgbClr val="00B050"/>
                </a:solidFill>
              </a:rPr>
              <a:t>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88% - 92.99%: 	</a:t>
            </a:r>
            <a:r>
              <a:rPr lang="en-US" altLang="en-US" sz="3200" b="0" dirty="0">
                <a:solidFill>
                  <a:srgbClr val="00B050"/>
                </a:solidFill>
              </a:rPr>
              <a:t>AB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80% - 87.99%: 	</a:t>
            </a:r>
            <a:r>
              <a:rPr lang="en-US" altLang="en-US" sz="3200" b="0" dirty="0">
                <a:solidFill>
                  <a:srgbClr val="00B050"/>
                </a:solidFill>
              </a:rPr>
              <a:t>B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75% - 79.99%: 	</a:t>
            </a:r>
            <a:r>
              <a:rPr lang="en-US" altLang="en-US" sz="3200" b="0" dirty="0">
                <a:solidFill>
                  <a:srgbClr val="00B050"/>
                </a:solidFill>
              </a:rPr>
              <a:t>BC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70% - 74.99%: 	</a:t>
            </a:r>
            <a:r>
              <a:rPr lang="en-US" altLang="en-US" sz="3200" b="0" dirty="0">
                <a:solidFill>
                  <a:srgbClr val="00B050"/>
                </a:solidFill>
              </a:rPr>
              <a:t>C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60% - 69.99%: 	</a:t>
            </a:r>
            <a:r>
              <a:rPr lang="en-US" altLang="en-US" sz="3200" b="0" dirty="0">
                <a:solidFill>
                  <a:srgbClr val="00B050"/>
                </a:solidFill>
              </a:rPr>
              <a:t>D</a:t>
            </a:r>
          </a:p>
        </p:txBody>
      </p:sp>
      <p:sp>
        <p:nvSpPr>
          <p:cNvPr id="53251" name="Text Box 3">
            <a:extLst>
              <a:ext uri="{FF2B5EF4-FFF2-40B4-BE49-F238E27FC236}">
                <a16:creationId xmlns:a16="http://schemas.microsoft.com/office/drawing/2014/main" id="{E5C08A1A-908C-4AA2-CC06-B45CB78A2DF7}"/>
              </a:ext>
            </a:extLst>
          </p:cNvPr>
          <p:cNvSpPr txBox="1">
            <a:spLocks/>
          </p:cNvSpPr>
          <p:nvPr/>
        </p:nvSpPr>
        <p:spPr bwMode="auto">
          <a:xfrm>
            <a:off x="1495425" y="6003925"/>
            <a:ext cx="2808288" cy="65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ctr" eaLnBrk="1"/>
            <a:r>
              <a:rPr lang="en-US" altLang="en-US" sz="3600" b="0"/>
              <a:t>Grade cut-offs</a:t>
            </a:r>
          </a:p>
        </p:txBody>
      </p:sp>
      <p:sp>
        <p:nvSpPr>
          <p:cNvPr id="2" name="Text Box 5">
            <a:extLst>
              <a:ext uri="{FF2B5EF4-FFF2-40B4-BE49-F238E27FC236}">
                <a16:creationId xmlns:a16="http://schemas.microsoft.com/office/drawing/2014/main" id="{D72F4C47-244F-0702-D118-58B741402B13}"/>
              </a:ext>
            </a:extLst>
          </p:cNvPr>
          <p:cNvSpPr txBox="1">
            <a:spLocks/>
          </p:cNvSpPr>
          <p:nvPr/>
        </p:nvSpPr>
        <p:spPr bwMode="auto">
          <a:xfrm>
            <a:off x="1100502" y="2146459"/>
            <a:ext cx="10545762" cy="3857466"/>
          </a:xfrm>
          <a:prstGeom prst="rect">
            <a:avLst/>
          </a:prstGeom>
          <a:noFill/>
          <a:ln>
            <a:noFill/>
          </a:ln>
          <a:effectLst/>
        </p:spPr>
        <p:txBody>
          <a:bodyPr lIns="50800" tIns="50800" rIns="50800" bIns="50800" anchor="ctr">
            <a:spAutoFit/>
          </a:bodyPr>
          <a:lstStyle>
            <a:lvl1pPr marL="571500" indent="-5715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Your final grade is based on sum of all points earned.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Your grade does not depend on other students' grade.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Scores will NOT be rounded off at the end of the semester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No major score changes at the end of the semester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r>
              <a:rPr lang="en-US" alt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No extra credit </a:t>
            </a:r>
          </a:p>
          <a:p>
            <a:pPr algn="l" eaLnBrk="1">
              <a:buFont typeface="Arial" panose="020B0604020202020204" pitchFamily="34" charset="0"/>
              <a:buChar char="•"/>
              <a:defRPr/>
            </a:pPr>
            <a:endParaRPr lang="en-US" altLang="en-US" sz="2800" b="0" dirty="0"/>
          </a:p>
          <a:p>
            <a:pPr marL="0" indent="0" algn="l" eaLnBrk="1">
              <a:defRPr/>
            </a:pPr>
            <a:endParaRPr lang="en-US" altLang="en-US" sz="2800" b="0" dirty="0"/>
          </a:p>
          <a:p>
            <a:pPr algn="l" eaLnBrk="1">
              <a:buFont typeface="Arial" panose="020B0604020202020204" pitchFamily="34" charset="0"/>
              <a:buChar char="•"/>
              <a:defRPr/>
            </a:pPr>
            <a:endParaRPr lang="en-US" altLang="en-US" sz="2800" b="0" dirty="0"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ime Commitment"/>
          <p:cNvSpPr txBox="1">
            <a:spLocks noGrp="1"/>
          </p:cNvSpPr>
          <p:nvPr>
            <p:ph type="title"/>
          </p:nvPr>
        </p:nvSpPr>
        <p:spPr>
          <a:xfrm>
            <a:off x="682678" y="733685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Time Commitment</a:t>
            </a:r>
            <a:r>
              <a:rPr lang="en-US" dirty="0"/>
              <a:t> &amp; Academic Conduct</a:t>
            </a:r>
            <a:endParaRPr dirty="0"/>
          </a:p>
        </p:txBody>
      </p:sp>
      <p:sp>
        <p:nvSpPr>
          <p:cNvPr id="248" name="Observations…"/>
          <p:cNvSpPr txBox="1"/>
          <p:nvPr/>
        </p:nvSpPr>
        <p:spPr>
          <a:xfrm>
            <a:off x="1154241" y="1965046"/>
            <a:ext cx="1097720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dirty="0"/>
              <a:t>Project commitment</a:t>
            </a:r>
            <a:endParaRPr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10-12 hours per project is typical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20% of students sometimes spend 20+ hours on some projects</a:t>
            </a:r>
            <a:endParaRPr lang="en-US" dirty="0"/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recommendation: start early and be proactive</a:t>
            </a:r>
            <a:endParaRPr dirty="0"/>
          </a:p>
        </p:txBody>
      </p:sp>
      <p:sp>
        <p:nvSpPr>
          <p:cNvPr id="249" name="Typical Weekly Expectations…"/>
          <p:cNvSpPr txBox="1"/>
          <p:nvPr/>
        </p:nvSpPr>
        <p:spPr>
          <a:xfrm>
            <a:off x="1154241" y="4366424"/>
            <a:ext cx="11465609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/>
            </a:pPr>
            <a:r>
              <a:rPr dirty="0"/>
              <a:t>Typical Weekly Expectations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 </a:t>
            </a:r>
            <a:r>
              <a:rPr dirty="0"/>
              <a:t>hours - lecture/lab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6</a:t>
            </a:r>
            <a:r>
              <a:rPr dirty="0"/>
              <a:t> hours - project coding</a:t>
            </a:r>
          </a:p>
          <a:p>
            <a:pPr marL="690562" indent="-500062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rPr dirty="0"/>
              <a:t> hours - reading/quizzes/</a:t>
            </a:r>
            <a:r>
              <a:rPr dirty="0" err="1"/>
              <a:t>etc</a:t>
            </a:r>
            <a:endParaRPr dirty="0"/>
          </a:p>
        </p:txBody>
      </p:sp>
      <p:sp>
        <p:nvSpPr>
          <p:cNvPr id="3" name="Observations…">
            <a:extLst>
              <a:ext uri="{FF2B5EF4-FFF2-40B4-BE49-F238E27FC236}">
                <a16:creationId xmlns:a16="http://schemas.microsoft.com/office/drawing/2014/main" id="{FC6014EF-E0DA-CACA-20CD-12FE6C027CC6}"/>
              </a:ext>
            </a:extLst>
          </p:cNvPr>
          <p:cNvSpPr txBox="1"/>
          <p:nvPr/>
        </p:nvSpPr>
        <p:spPr>
          <a:xfrm>
            <a:off x="1154241" y="6998594"/>
            <a:ext cx="10977202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/>
            </a:pPr>
            <a:r>
              <a:rPr lang="en-US" dirty="0"/>
              <a:t>Academic Conduct</a:t>
            </a:r>
            <a:endParaRPr dirty="0"/>
          </a:p>
          <a:p>
            <a:pPr marL="635000" indent="-444500" algn="l">
              <a:buSzPct val="100000"/>
              <a:buFontTx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Read syllabus to make sure you know what is and isn’t acceptable.</a:t>
            </a:r>
          </a:p>
          <a:p>
            <a:pPr marL="635000" indent="-444500" algn="l">
              <a:buSzPct val="100000"/>
              <a:buFontTx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We will run plagiarism detector on project submissions.</a:t>
            </a:r>
          </a:p>
        </p:txBody>
      </p:sp>
      <p:sp>
        <p:nvSpPr>
          <p:cNvPr id="4" name="Please talk to me if you're feeling overwhelmed with 320 or your semester in general!">
            <a:extLst>
              <a:ext uri="{FF2B5EF4-FFF2-40B4-BE49-F238E27FC236}">
                <a16:creationId xmlns:a16="http://schemas.microsoft.com/office/drawing/2014/main" id="{9C03ABE1-3962-463B-41FF-33A89515B63A}"/>
              </a:ext>
            </a:extLst>
          </p:cNvPr>
          <p:cNvSpPr txBox="1"/>
          <p:nvPr/>
        </p:nvSpPr>
        <p:spPr>
          <a:xfrm>
            <a:off x="7939973" y="5925825"/>
            <a:ext cx="4824735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r>
              <a:rPr dirty="0"/>
              <a:t>Please talk to me if you're feeling overwhelmed with 320 or your semester in general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Reading: same as 220/301 and some others..."/>
          <p:cNvSpPr txBox="1">
            <a:spLocks noGrp="1"/>
          </p:cNvSpPr>
          <p:nvPr>
            <p:ph type="title"/>
          </p:nvPr>
        </p:nvSpPr>
        <p:spPr>
          <a:xfrm>
            <a:off x="952500" y="838235"/>
            <a:ext cx="11099800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>
              <a:defRPr sz="4800"/>
            </a:lvl1pPr>
          </a:lstStyle>
          <a:p>
            <a:r>
              <a:rPr dirty="0"/>
              <a:t>Reading: same as 220/301 and some others...</a:t>
            </a:r>
          </a:p>
        </p:txBody>
      </p:sp>
      <p:pic>
        <p:nvPicPr>
          <p:cNvPr id="2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837" y="2372791"/>
            <a:ext cx="3175001" cy="416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2933" y="2372791"/>
            <a:ext cx="3148420" cy="4165601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I'll post links to other online articles and my own notes"/>
          <p:cNvSpPr txBox="1"/>
          <p:nvPr/>
        </p:nvSpPr>
        <p:spPr>
          <a:xfrm>
            <a:off x="3215443" y="7479541"/>
            <a:ext cx="657391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I'll post links to other online articles and </a:t>
            </a:r>
            <a:r>
              <a:rPr lang="en-US"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notes</a:t>
            </a:r>
            <a:endParaRPr sz="2800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261" name="Lectures don't assume any reading prior to class"/>
          <p:cNvSpPr txBox="1"/>
          <p:nvPr/>
        </p:nvSpPr>
        <p:spPr>
          <a:xfrm>
            <a:off x="2931711" y="8368540"/>
            <a:ext cx="714137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Lectures don't assume any reading prior to class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ips for 320 Success"/>
          <p:cNvSpPr txBox="1">
            <a:spLocks noGrp="1"/>
          </p:cNvSpPr>
          <p:nvPr>
            <p:ph type="title"/>
          </p:nvPr>
        </p:nvSpPr>
        <p:spPr>
          <a:xfrm>
            <a:off x="952500" y="568793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Tips for 320 Success</a:t>
            </a:r>
          </a:p>
        </p:txBody>
      </p:sp>
      <p:sp>
        <p:nvSpPr>
          <p:cNvPr id="264" name="Just show up!…"/>
          <p:cNvSpPr txBox="1"/>
          <p:nvPr/>
        </p:nvSpPr>
        <p:spPr>
          <a:xfrm>
            <a:off x="973261" y="1733550"/>
            <a:ext cx="11568312" cy="715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635000" indent="-635000" algn="l">
              <a:buSzPct val="100000"/>
              <a:buAutoNum type="arabicPeriod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Just show up!</a:t>
            </a:r>
          </a:p>
          <a:p>
            <a:pPr marL="965200" lvl="1" indent="-520700" algn="l">
              <a:buSzPct val="85000"/>
              <a:buChar char="➡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Get 100% on participation, don't miss quizzes, submit group work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2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Use office hours</a:t>
            </a:r>
          </a:p>
          <a:p>
            <a:pPr marL="965200" lvl="1" indent="-520700" algn="l">
              <a:buSzPct val="85000"/>
              <a:buChar char="➡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we're idle after a project release and swamped before a deadline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3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Do labs before projects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4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Take the lead on group collaboration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5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Learn debugging</a:t>
            </a:r>
            <a:br>
              <a:rPr dirty="0"/>
            </a:br>
            <a:endParaRPr dirty="0"/>
          </a:p>
          <a:p>
            <a:pPr marL="635000" indent="-635000" algn="l">
              <a:buSzPct val="100000"/>
              <a:buAutoNum type="arabicPeriod" startAt="5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Run the tester often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marL="635000" indent="-635000" algn="l">
              <a:buSzPct val="100000"/>
              <a:buAutoNum type="arabicPeriod" startAt="7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If you're struggling, reach out -- the sooner, the better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oday's Lecture:…"/>
          <p:cNvSpPr txBox="1">
            <a:spLocks noGrp="1"/>
          </p:cNvSpPr>
          <p:nvPr>
            <p:ph type="title"/>
          </p:nvPr>
        </p:nvSpPr>
        <p:spPr>
          <a:xfrm>
            <a:off x="952500" y="2667000"/>
            <a:ext cx="11099800" cy="4419600"/>
          </a:xfrm>
          <a:prstGeom prst="rect">
            <a:avLst/>
          </a:prstGeom>
        </p:spPr>
        <p:txBody>
          <a:bodyPr/>
          <a:lstStyle/>
          <a:p>
            <a:pPr>
              <a:defRPr sz="71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Today's Lecture:</a:t>
            </a:r>
          </a:p>
          <a:p>
            <a:pPr>
              <a:defRPr sz="7100"/>
            </a:pPr>
            <a:r>
              <a:t>Reproducibility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>
            <a:extLst>
              <a:ext uri="{FF2B5EF4-FFF2-40B4-BE49-F238E27FC236}">
                <a16:creationId xmlns:a16="http://schemas.microsoft.com/office/drawing/2014/main" id="{AA503297-1312-5275-2D10-F2217E2E1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910471"/>
            <a:ext cx="11099800" cy="901700"/>
          </a:xfrm>
        </p:spPr>
        <p:txBody>
          <a:bodyPr/>
          <a:lstStyle/>
          <a:p>
            <a:pPr algn="l" eaLnBrk="1"/>
            <a:r>
              <a:rPr lang="en-US" altLang="en-US" sz="480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Who am I?</a:t>
            </a:r>
          </a:p>
        </p:txBody>
      </p:sp>
      <p:sp>
        <p:nvSpPr>
          <p:cNvPr id="25602" name="Rectangle 2">
            <a:extLst>
              <a:ext uri="{FF2B5EF4-FFF2-40B4-BE49-F238E27FC236}">
                <a16:creationId xmlns:a16="http://schemas.microsoft.com/office/drawing/2014/main" id="{3E1778EB-DB17-DEFB-FB5E-24F83D3A596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116039" y="2359858"/>
            <a:ext cx="7378700" cy="4321175"/>
          </a:xfrm>
        </p:spPr>
        <p:txBody>
          <a:bodyPr anchor="t">
            <a:noAutofit/>
          </a:bodyPr>
          <a:lstStyle/>
          <a:p>
            <a:pPr marL="452438" indent="-317500" eaLnBrk="1">
              <a:buSzTx/>
              <a:buFontTx/>
              <a:buNone/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Meenakshi (Meena) </a:t>
            </a:r>
            <a:r>
              <a:rPr lang="en-US" altLang="en-US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Syamkumar</a:t>
            </a:r>
            <a:endParaRPr lang="en-US" altLang="en-US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Email: </a:t>
            </a:r>
            <a:r>
              <a:rPr lang="en-US" altLang="en-US" u="sng" dirty="0" err="1">
                <a:solidFill>
                  <a:schemeClr val="accent1"/>
                </a:solidFill>
                <a:latin typeface="Gill Sans Light" panose="020B0302020104020203" pitchFamily="34" charset="-79"/>
                <a:cs typeface="Gill Sans Light" panose="020B0302020104020203" pitchFamily="34" charset="-79"/>
              </a:rPr>
              <a:t>ms@cs.wisc.edu</a:t>
            </a:r>
            <a:endParaRPr lang="en-US" altLang="en-US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Please call me “Meena”</a:t>
            </a:r>
          </a:p>
          <a:p>
            <a:pPr marL="452438" indent="-317500" eaLnBrk="1">
              <a:spcBef>
                <a:spcPts val="2300"/>
              </a:spcBef>
              <a:buSzTx/>
              <a:buFontTx/>
              <a:buNone/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Industry and Teaching experience</a:t>
            </a: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Citrix, Cisco, and Microsoft</a:t>
            </a: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CS300, CS220, CS367, guest lectures in CS640, CS740</a:t>
            </a:r>
          </a:p>
          <a:p>
            <a:pPr marL="452438" indent="-317500" eaLnBrk="1">
              <a:spcBef>
                <a:spcPts val="2300"/>
              </a:spcBef>
              <a:buSzTx/>
              <a:buFontTx/>
              <a:buNone/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Research</a:t>
            </a: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Network measurements</a:t>
            </a:r>
          </a:p>
          <a:p>
            <a:pPr marL="452438" indent="-317500" eaLnBrk="1">
              <a:spcBef>
                <a:spcPct val="0"/>
              </a:spcBef>
            </a:pPr>
            <a:r>
              <a:rPr lang="en-US" alt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CS education</a:t>
            </a:r>
          </a:p>
          <a:p>
            <a:pPr marL="452438" indent="-317500" eaLnBrk="1">
              <a:spcBef>
                <a:spcPct val="0"/>
              </a:spcBef>
            </a:pPr>
            <a:endParaRPr lang="en-US" altLang="en-US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pic>
        <p:nvPicPr>
          <p:cNvPr id="25604" name="Picture 5">
            <a:extLst>
              <a:ext uri="{FF2B5EF4-FFF2-40B4-BE49-F238E27FC236}">
                <a16:creationId xmlns:a16="http://schemas.microsoft.com/office/drawing/2014/main" id="{14016941-A0E8-D0BF-F886-FAE3DAF49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4739" y="2553532"/>
            <a:ext cx="3816350" cy="393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591" y="330567"/>
            <a:ext cx="10915618" cy="756783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Rounded Rectangle"/>
          <p:cNvSpPr/>
          <p:nvPr/>
        </p:nvSpPr>
        <p:spPr>
          <a:xfrm>
            <a:off x="1752600" y="7226300"/>
            <a:ext cx="9120386" cy="669727"/>
          </a:xfrm>
          <a:prstGeom prst="roundRect">
            <a:avLst>
              <a:gd name="adj" fmla="val 28444"/>
            </a:avLst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2" name="Discuss: how might we define &quot;reproducibility&quot; for a data scientist?"/>
          <p:cNvSpPr txBox="1"/>
          <p:nvPr/>
        </p:nvSpPr>
        <p:spPr>
          <a:xfrm>
            <a:off x="918021" y="8500963"/>
            <a:ext cx="10789544" cy="600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4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i="0">
                <a:latin typeface="Gill Sans"/>
                <a:ea typeface="Gill Sans"/>
                <a:cs typeface="Gill Sans"/>
                <a:sym typeface="Gill Sans"/>
              </a:rPr>
              <a:t>Discuss:</a:t>
            </a:r>
            <a:r>
              <a:t> how might we define "reproducibility" for a data scientist?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Big question: will my program run on someone else's computer?                    (not necessarily written in Python)…"/>
          <p:cNvSpPr txBox="1">
            <a:spLocks noGrp="1"/>
          </p:cNvSpPr>
          <p:nvPr>
            <p:ph type="body" sz="half" idx="1"/>
          </p:nvPr>
        </p:nvSpPr>
        <p:spPr>
          <a:xfrm>
            <a:off x="952500" y="825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                  </a:t>
            </a:r>
            <a:r>
              <a:t>(not necessarily written in Python)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</a:p>
          <a:p>
            <a:pPr marL="635000">
              <a:spcBef>
                <a:spcPts val="0"/>
              </a:spcBef>
              <a:defRPr sz="2800"/>
            </a:pP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275" name="1"/>
          <p:cNvSpPr/>
          <p:nvPr/>
        </p:nvSpPr>
        <p:spPr>
          <a:xfrm>
            <a:off x="1498600" y="4019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276" name="Hardware"/>
          <p:cNvSpPr txBox="1"/>
          <p:nvPr/>
        </p:nvSpPr>
        <p:spPr>
          <a:xfrm>
            <a:off x="2819400" y="4241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277" name="2"/>
          <p:cNvSpPr/>
          <p:nvPr/>
        </p:nvSpPr>
        <p:spPr>
          <a:xfrm>
            <a:off x="1498600" y="5162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278" name="Operating System"/>
          <p:cNvSpPr txBox="1"/>
          <p:nvPr/>
        </p:nvSpPr>
        <p:spPr>
          <a:xfrm>
            <a:off x="2819400" y="5384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279" name="3"/>
          <p:cNvSpPr/>
          <p:nvPr/>
        </p:nvSpPr>
        <p:spPr>
          <a:xfrm>
            <a:off x="1498600" y="6305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280" name="Dependencies"/>
          <p:cNvSpPr txBox="1"/>
          <p:nvPr/>
        </p:nvSpPr>
        <p:spPr>
          <a:xfrm>
            <a:off x="2819400" y="6527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281" name="next lecture"/>
          <p:cNvSpPr txBox="1"/>
          <p:nvPr/>
        </p:nvSpPr>
        <p:spPr>
          <a:xfrm>
            <a:off x="6026546" y="6527998"/>
            <a:ext cx="1612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next lecture</a:t>
            </a:r>
          </a:p>
        </p:txBody>
      </p:sp>
      <p:sp>
        <p:nvSpPr>
          <p:cNvPr id="282" name="Line"/>
          <p:cNvSpPr/>
          <p:nvPr/>
        </p:nvSpPr>
        <p:spPr>
          <a:xfrm flipH="1">
            <a:off x="4758035" y="6805551"/>
            <a:ext cx="11875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Brain Front"/>
          <p:cNvSpPr/>
          <p:nvPr/>
        </p:nvSpPr>
        <p:spPr>
          <a:xfrm>
            <a:off x="8646583" y="4686521"/>
            <a:ext cx="1375835" cy="1142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extrusionOk="0">
                <a:moveTo>
                  <a:pt x="8302" y="9"/>
                </a:moveTo>
                <a:cubicBezTo>
                  <a:pt x="6982" y="101"/>
                  <a:pt x="5943" y="867"/>
                  <a:pt x="5256" y="1602"/>
                </a:cubicBezTo>
                <a:cubicBezTo>
                  <a:pt x="5021" y="1852"/>
                  <a:pt x="4829" y="2167"/>
                  <a:pt x="4726" y="2528"/>
                </a:cubicBezTo>
                <a:cubicBezTo>
                  <a:pt x="4627" y="2877"/>
                  <a:pt x="4605" y="3232"/>
                  <a:pt x="4671" y="3567"/>
                </a:cubicBezTo>
                <a:cubicBezTo>
                  <a:pt x="4747" y="3948"/>
                  <a:pt x="4927" y="4283"/>
                  <a:pt x="5162" y="4487"/>
                </a:cubicBezTo>
                <a:cubicBezTo>
                  <a:pt x="5228" y="4546"/>
                  <a:pt x="5327" y="4527"/>
                  <a:pt x="5370" y="4448"/>
                </a:cubicBezTo>
                <a:cubicBezTo>
                  <a:pt x="5730" y="3830"/>
                  <a:pt x="6309" y="3389"/>
                  <a:pt x="6844" y="3323"/>
                </a:cubicBezTo>
                <a:cubicBezTo>
                  <a:pt x="6925" y="3310"/>
                  <a:pt x="7003" y="3371"/>
                  <a:pt x="7024" y="3463"/>
                </a:cubicBezTo>
                <a:cubicBezTo>
                  <a:pt x="7052" y="3587"/>
                  <a:pt x="6985" y="3704"/>
                  <a:pt x="6881" y="3711"/>
                </a:cubicBezTo>
                <a:cubicBezTo>
                  <a:pt x="6434" y="3770"/>
                  <a:pt x="5949" y="4146"/>
                  <a:pt x="5638" y="4678"/>
                </a:cubicBezTo>
                <a:cubicBezTo>
                  <a:pt x="5431" y="5033"/>
                  <a:pt x="5343" y="5387"/>
                  <a:pt x="5392" y="5670"/>
                </a:cubicBezTo>
                <a:cubicBezTo>
                  <a:pt x="5409" y="5768"/>
                  <a:pt x="5375" y="5873"/>
                  <a:pt x="5293" y="5912"/>
                </a:cubicBezTo>
                <a:cubicBezTo>
                  <a:pt x="5272" y="5919"/>
                  <a:pt x="5256" y="5926"/>
                  <a:pt x="5234" y="5926"/>
                </a:cubicBezTo>
                <a:cubicBezTo>
                  <a:pt x="5157" y="5926"/>
                  <a:pt x="5091" y="5866"/>
                  <a:pt x="5075" y="5774"/>
                </a:cubicBezTo>
                <a:cubicBezTo>
                  <a:pt x="5037" y="5590"/>
                  <a:pt x="5043" y="5387"/>
                  <a:pt x="5087" y="5177"/>
                </a:cubicBezTo>
                <a:cubicBezTo>
                  <a:pt x="5114" y="5046"/>
                  <a:pt x="5071" y="4907"/>
                  <a:pt x="4978" y="4822"/>
                </a:cubicBezTo>
                <a:cubicBezTo>
                  <a:pt x="4672" y="4559"/>
                  <a:pt x="4443" y="4139"/>
                  <a:pt x="4350" y="3666"/>
                </a:cubicBezTo>
                <a:cubicBezTo>
                  <a:pt x="4323" y="3534"/>
                  <a:pt x="4306" y="3403"/>
                  <a:pt x="4306" y="3272"/>
                </a:cubicBezTo>
                <a:cubicBezTo>
                  <a:pt x="4301" y="3101"/>
                  <a:pt x="4175" y="2982"/>
                  <a:pt x="4038" y="3015"/>
                </a:cubicBezTo>
                <a:cubicBezTo>
                  <a:pt x="3503" y="3159"/>
                  <a:pt x="2363" y="3724"/>
                  <a:pt x="1332" y="5524"/>
                </a:cubicBezTo>
                <a:cubicBezTo>
                  <a:pt x="595" y="6917"/>
                  <a:pt x="279" y="8480"/>
                  <a:pt x="426" y="9302"/>
                </a:cubicBezTo>
                <a:cubicBezTo>
                  <a:pt x="443" y="9492"/>
                  <a:pt x="486" y="9670"/>
                  <a:pt x="541" y="9827"/>
                </a:cubicBezTo>
                <a:cubicBezTo>
                  <a:pt x="595" y="9978"/>
                  <a:pt x="748" y="10038"/>
                  <a:pt x="868" y="9953"/>
                </a:cubicBezTo>
                <a:cubicBezTo>
                  <a:pt x="1179" y="9729"/>
                  <a:pt x="1484" y="9624"/>
                  <a:pt x="1751" y="9585"/>
                </a:cubicBezTo>
                <a:cubicBezTo>
                  <a:pt x="2292" y="9500"/>
                  <a:pt x="2756" y="9664"/>
                  <a:pt x="3051" y="9815"/>
                </a:cubicBezTo>
                <a:cubicBezTo>
                  <a:pt x="3231" y="9907"/>
                  <a:pt x="3400" y="10019"/>
                  <a:pt x="3542" y="10144"/>
                </a:cubicBezTo>
                <a:cubicBezTo>
                  <a:pt x="3635" y="10222"/>
                  <a:pt x="3765" y="10190"/>
                  <a:pt x="3825" y="10072"/>
                </a:cubicBezTo>
                <a:cubicBezTo>
                  <a:pt x="3967" y="9789"/>
                  <a:pt x="4148" y="9553"/>
                  <a:pt x="4350" y="9382"/>
                </a:cubicBezTo>
                <a:cubicBezTo>
                  <a:pt x="4416" y="9329"/>
                  <a:pt x="4507" y="9328"/>
                  <a:pt x="4562" y="9400"/>
                </a:cubicBezTo>
                <a:cubicBezTo>
                  <a:pt x="4638" y="9492"/>
                  <a:pt x="4623" y="9638"/>
                  <a:pt x="4541" y="9704"/>
                </a:cubicBezTo>
                <a:cubicBezTo>
                  <a:pt x="4170" y="10006"/>
                  <a:pt x="3885" y="10617"/>
                  <a:pt x="3820" y="11260"/>
                </a:cubicBezTo>
                <a:cubicBezTo>
                  <a:pt x="3776" y="11687"/>
                  <a:pt x="3836" y="12056"/>
                  <a:pt x="3989" y="12273"/>
                </a:cubicBezTo>
                <a:cubicBezTo>
                  <a:pt x="4043" y="12351"/>
                  <a:pt x="4055" y="12463"/>
                  <a:pt x="4001" y="12542"/>
                </a:cubicBezTo>
                <a:cubicBezTo>
                  <a:pt x="3968" y="12588"/>
                  <a:pt x="3924" y="12607"/>
                  <a:pt x="3875" y="12607"/>
                </a:cubicBezTo>
                <a:cubicBezTo>
                  <a:pt x="3831" y="12607"/>
                  <a:pt x="3788" y="12588"/>
                  <a:pt x="3755" y="12542"/>
                </a:cubicBezTo>
                <a:cubicBezTo>
                  <a:pt x="3531" y="12239"/>
                  <a:pt x="3438" y="11765"/>
                  <a:pt x="3493" y="11207"/>
                </a:cubicBezTo>
                <a:cubicBezTo>
                  <a:pt x="3503" y="11102"/>
                  <a:pt x="3520" y="11004"/>
                  <a:pt x="3542" y="10899"/>
                </a:cubicBezTo>
                <a:cubicBezTo>
                  <a:pt x="3569" y="10774"/>
                  <a:pt x="3537" y="10635"/>
                  <a:pt x="3455" y="10550"/>
                </a:cubicBezTo>
                <a:cubicBezTo>
                  <a:pt x="3122" y="10202"/>
                  <a:pt x="2472" y="9868"/>
                  <a:pt x="1801" y="9973"/>
                </a:cubicBezTo>
                <a:cubicBezTo>
                  <a:pt x="1774" y="9980"/>
                  <a:pt x="1746" y="9979"/>
                  <a:pt x="1719" y="9985"/>
                </a:cubicBezTo>
                <a:cubicBezTo>
                  <a:pt x="1113" y="10110"/>
                  <a:pt x="606" y="10616"/>
                  <a:pt x="355" y="11299"/>
                </a:cubicBezTo>
                <a:cubicBezTo>
                  <a:pt x="126" y="11930"/>
                  <a:pt x="0" y="12621"/>
                  <a:pt x="0" y="13351"/>
                </a:cubicBezTo>
                <a:cubicBezTo>
                  <a:pt x="0" y="16287"/>
                  <a:pt x="2063" y="18664"/>
                  <a:pt x="4606" y="18664"/>
                </a:cubicBezTo>
                <a:cubicBezTo>
                  <a:pt x="5900" y="18664"/>
                  <a:pt x="7073" y="18046"/>
                  <a:pt x="7908" y="17054"/>
                </a:cubicBezTo>
                <a:cubicBezTo>
                  <a:pt x="7957" y="17002"/>
                  <a:pt x="7946" y="16897"/>
                  <a:pt x="7880" y="16851"/>
                </a:cubicBezTo>
                <a:cubicBezTo>
                  <a:pt x="7766" y="16772"/>
                  <a:pt x="7661" y="16687"/>
                  <a:pt x="7563" y="16595"/>
                </a:cubicBezTo>
                <a:cubicBezTo>
                  <a:pt x="7503" y="16535"/>
                  <a:pt x="7477" y="16425"/>
                  <a:pt x="7521" y="16340"/>
                </a:cubicBezTo>
                <a:cubicBezTo>
                  <a:pt x="7575" y="16228"/>
                  <a:pt x="7690" y="16208"/>
                  <a:pt x="7766" y="16280"/>
                </a:cubicBezTo>
                <a:cubicBezTo>
                  <a:pt x="7952" y="16471"/>
                  <a:pt x="8651" y="17023"/>
                  <a:pt x="9289" y="17030"/>
                </a:cubicBezTo>
                <a:cubicBezTo>
                  <a:pt x="10009" y="17036"/>
                  <a:pt x="10599" y="16305"/>
                  <a:pt x="10599" y="15412"/>
                </a:cubicBezTo>
                <a:cubicBezTo>
                  <a:pt x="10599" y="15228"/>
                  <a:pt x="10571" y="15051"/>
                  <a:pt x="10527" y="14886"/>
                </a:cubicBezTo>
                <a:cubicBezTo>
                  <a:pt x="10374" y="14453"/>
                  <a:pt x="10080" y="14139"/>
                  <a:pt x="9649" y="13942"/>
                </a:cubicBezTo>
                <a:cubicBezTo>
                  <a:pt x="8716" y="13515"/>
                  <a:pt x="7390" y="13783"/>
                  <a:pt x="6615" y="14256"/>
                </a:cubicBezTo>
                <a:cubicBezTo>
                  <a:pt x="5846" y="14722"/>
                  <a:pt x="5343" y="15578"/>
                  <a:pt x="5338" y="15584"/>
                </a:cubicBezTo>
                <a:lnTo>
                  <a:pt x="5310" y="15630"/>
                </a:lnTo>
                <a:cubicBezTo>
                  <a:pt x="5261" y="15715"/>
                  <a:pt x="5152" y="15722"/>
                  <a:pt x="5097" y="15630"/>
                </a:cubicBezTo>
                <a:lnTo>
                  <a:pt x="5070" y="15584"/>
                </a:lnTo>
                <a:cubicBezTo>
                  <a:pt x="4442" y="14527"/>
                  <a:pt x="2920" y="14106"/>
                  <a:pt x="2046" y="14736"/>
                </a:cubicBezTo>
                <a:cubicBezTo>
                  <a:pt x="1970" y="14789"/>
                  <a:pt x="1872" y="14768"/>
                  <a:pt x="1823" y="14683"/>
                </a:cubicBezTo>
                <a:cubicBezTo>
                  <a:pt x="1768" y="14591"/>
                  <a:pt x="1791" y="14461"/>
                  <a:pt x="1872" y="14402"/>
                </a:cubicBezTo>
                <a:cubicBezTo>
                  <a:pt x="2773" y="13738"/>
                  <a:pt x="4213" y="14026"/>
                  <a:pt x="5043" y="14946"/>
                </a:cubicBezTo>
                <a:cubicBezTo>
                  <a:pt x="5136" y="15044"/>
                  <a:pt x="5271" y="15039"/>
                  <a:pt x="5353" y="14934"/>
                </a:cubicBezTo>
                <a:cubicBezTo>
                  <a:pt x="5593" y="14618"/>
                  <a:pt x="5981" y="14190"/>
                  <a:pt x="6467" y="13895"/>
                </a:cubicBezTo>
                <a:cubicBezTo>
                  <a:pt x="7323" y="13376"/>
                  <a:pt x="8732" y="13093"/>
                  <a:pt x="9763" y="13560"/>
                </a:cubicBezTo>
                <a:cubicBezTo>
                  <a:pt x="10052" y="13691"/>
                  <a:pt x="10292" y="13876"/>
                  <a:pt x="10478" y="14106"/>
                </a:cubicBezTo>
                <a:cubicBezTo>
                  <a:pt x="10489" y="14067"/>
                  <a:pt x="10506" y="14020"/>
                  <a:pt x="10517" y="13981"/>
                </a:cubicBezTo>
                <a:cubicBezTo>
                  <a:pt x="10446" y="12161"/>
                  <a:pt x="9840" y="11095"/>
                  <a:pt x="8634" y="10649"/>
                </a:cubicBezTo>
                <a:cubicBezTo>
                  <a:pt x="8547" y="10616"/>
                  <a:pt x="8491" y="10511"/>
                  <a:pt x="8513" y="10412"/>
                </a:cubicBezTo>
                <a:cubicBezTo>
                  <a:pt x="8535" y="10301"/>
                  <a:pt x="8628" y="10236"/>
                  <a:pt x="8721" y="10269"/>
                </a:cubicBezTo>
                <a:cubicBezTo>
                  <a:pt x="9289" y="10472"/>
                  <a:pt x="9735" y="10806"/>
                  <a:pt x="10074" y="11273"/>
                </a:cubicBezTo>
                <a:cubicBezTo>
                  <a:pt x="10139" y="11358"/>
                  <a:pt x="10254" y="11359"/>
                  <a:pt x="10309" y="11260"/>
                </a:cubicBezTo>
                <a:cubicBezTo>
                  <a:pt x="10483" y="10971"/>
                  <a:pt x="10599" y="10564"/>
                  <a:pt x="10599" y="10117"/>
                </a:cubicBezTo>
                <a:cubicBezTo>
                  <a:pt x="10599" y="9795"/>
                  <a:pt x="10538" y="9500"/>
                  <a:pt x="10440" y="9244"/>
                </a:cubicBezTo>
                <a:cubicBezTo>
                  <a:pt x="10435" y="9231"/>
                  <a:pt x="10429" y="9216"/>
                  <a:pt x="10423" y="9203"/>
                </a:cubicBezTo>
                <a:cubicBezTo>
                  <a:pt x="10423" y="9203"/>
                  <a:pt x="10423" y="9204"/>
                  <a:pt x="10423" y="9197"/>
                </a:cubicBezTo>
                <a:cubicBezTo>
                  <a:pt x="10401" y="9151"/>
                  <a:pt x="10386" y="9105"/>
                  <a:pt x="10358" y="9059"/>
                </a:cubicBezTo>
                <a:cubicBezTo>
                  <a:pt x="10336" y="9013"/>
                  <a:pt x="10315" y="8968"/>
                  <a:pt x="10299" y="8916"/>
                </a:cubicBezTo>
                <a:cubicBezTo>
                  <a:pt x="10135" y="8627"/>
                  <a:pt x="9867" y="8383"/>
                  <a:pt x="9518" y="8199"/>
                </a:cubicBezTo>
                <a:cubicBezTo>
                  <a:pt x="8868" y="7864"/>
                  <a:pt x="8082" y="7825"/>
                  <a:pt x="7558" y="8101"/>
                </a:cubicBezTo>
                <a:cubicBezTo>
                  <a:pt x="6952" y="8423"/>
                  <a:pt x="6505" y="9079"/>
                  <a:pt x="6390" y="9815"/>
                </a:cubicBezTo>
                <a:cubicBezTo>
                  <a:pt x="6314" y="10295"/>
                  <a:pt x="6352" y="11018"/>
                  <a:pt x="6953" y="11747"/>
                </a:cubicBezTo>
                <a:cubicBezTo>
                  <a:pt x="7018" y="11826"/>
                  <a:pt x="7024" y="11964"/>
                  <a:pt x="6953" y="12043"/>
                </a:cubicBezTo>
                <a:cubicBezTo>
                  <a:pt x="6920" y="12076"/>
                  <a:pt x="6882" y="12088"/>
                  <a:pt x="6844" y="12088"/>
                </a:cubicBezTo>
                <a:cubicBezTo>
                  <a:pt x="6800" y="12088"/>
                  <a:pt x="6762" y="12068"/>
                  <a:pt x="6729" y="12028"/>
                </a:cubicBezTo>
                <a:cubicBezTo>
                  <a:pt x="6178" y="11365"/>
                  <a:pt x="5949" y="10558"/>
                  <a:pt x="6074" y="9743"/>
                </a:cubicBezTo>
                <a:cubicBezTo>
                  <a:pt x="6102" y="9572"/>
                  <a:pt x="6139" y="9408"/>
                  <a:pt x="6194" y="9250"/>
                </a:cubicBezTo>
                <a:cubicBezTo>
                  <a:pt x="6248" y="9093"/>
                  <a:pt x="6238" y="8908"/>
                  <a:pt x="6156" y="8764"/>
                </a:cubicBezTo>
                <a:cubicBezTo>
                  <a:pt x="6145" y="8744"/>
                  <a:pt x="6139" y="8738"/>
                  <a:pt x="6139" y="8731"/>
                </a:cubicBezTo>
                <a:cubicBezTo>
                  <a:pt x="5932" y="8324"/>
                  <a:pt x="4863" y="6766"/>
                  <a:pt x="2718" y="7056"/>
                </a:cubicBezTo>
                <a:cubicBezTo>
                  <a:pt x="2620" y="7069"/>
                  <a:pt x="2527" y="6971"/>
                  <a:pt x="2538" y="6846"/>
                </a:cubicBezTo>
                <a:cubicBezTo>
                  <a:pt x="2543" y="6748"/>
                  <a:pt x="2609" y="6674"/>
                  <a:pt x="2691" y="6668"/>
                </a:cubicBezTo>
                <a:cubicBezTo>
                  <a:pt x="4650" y="6411"/>
                  <a:pt x="5904" y="7628"/>
                  <a:pt x="6390" y="8429"/>
                </a:cubicBezTo>
                <a:cubicBezTo>
                  <a:pt x="6445" y="8521"/>
                  <a:pt x="6560" y="8527"/>
                  <a:pt x="6625" y="8441"/>
                </a:cubicBezTo>
                <a:cubicBezTo>
                  <a:pt x="6849" y="8146"/>
                  <a:pt x="7122" y="7904"/>
                  <a:pt x="7439" y="7739"/>
                </a:cubicBezTo>
                <a:cubicBezTo>
                  <a:pt x="8039" y="7424"/>
                  <a:pt x="8928" y="7463"/>
                  <a:pt x="9654" y="7838"/>
                </a:cubicBezTo>
                <a:cubicBezTo>
                  <a:pt x="9916" y="7969"/>
                  <a:pt x="10134" y="8140"/>
                  <a:pt x="10314" y="8337"/>
                </a:cubicBezTo>
                <a:cubicBezTo>
                  <a:pt x="10330" y="8297"/>
                  <a:pt x="10347" y="8251"/>
                  <a:pt x="10363" y="8211"/>
                </a:cubicBezTo>
                <a:cubicBezTo>
                  <a:pt x="10511" y="7929"/>
                  <a:pt x="10599" y="7561"/>
                  <a:pt x="10599" y="7160"/>
                </a:cubicBezTo>
                <a:cubicBezTo>
                  <a:pt x="10599" y="6714"/>
                  <a:pt x="10489" y="6312"/>
                  <a:pt x="10309" y="6017"/>
                </a:cubicBezTo>
                <a:cubicBezTo>
                  <a:pt x="10303" y="6010"/>
                  <a:pt x="10304" y="6005"/>
                  <a:pt x="10299" y="5998"/>
                </a:cubicBezTo>
                <a:cubicBezTo>
                  <a:pt x="10206" y="5841"/>
                  <a:pt x="10041" y="5760"/>
                  <a:pt x="9883" y="5820"/>
                </a:cubicBezTo>
                <a:cubicBezTo>
                  <a:pt x="9675" y="5898"/>
                  <a:pt x="9462" y="5932"/>
                  <a:pt x="9255" y="5932"/>
                </a:cubicBezTo>
                <a:cubicBezTo>
                  <a:pt x="8949" y="5932"/>
                  <a:pt x="8660" y="5861"/>
                  <a:pt x="8436" y="5762"/>
                </a:cubicBezTo>
                <a:cubicBezTo>
                  <a:pt x="8360" y="5729"/>
                  <a:pt x="8311" y="5637"/>
                  <a:pt x="8327" y="5538"/>
                </a:cubicBezTo>
                <a:cubicBezTo>
                  <a:pt x="8344" y="5413"/>
                  <a:pt x="8453" y="5347"/>
                  <a:pt x="8546" y="5386"/>
                </a:cubicBezTo>
                <a:cubicBezTo>
                  <a:pt x="8960" y="5577"/>
                  <a:pt x="9589" y="5624"/>
                  <a:pt x="10053" y="5302"/>
                </a:cubicBezTo>
                <a:cubicBezTo>
                  <a:pt x="10086" y="5276"/>
                  <a:pt x="10118" y="5248"/>
                  <a:pt x="10150" y="5222"/>
                </a:cubicBezTo>
                <a:cubicBezTo>
                  <a:pt x="10259" y="5124"/>
                  <a:pt x="10347" y="4999"/>
                  <a:pt x="10413" y="4855"/>
                </a:cubicBezTo>
                <a:cubicBezTo>
                  <a:pt x="10522" y="4592"/>
                  <a:pt x="10592" y="4270"/>
                  <a:pt x="10592" y="3929"/>
                </a:cubicBezTo>
                <a:lnTo>
                  <a:pt x="10592" y="3922"/>
                </a:lnTo>
                <a:cubicBezTo>
                  <a:pt x="10592" y="3647"/>
                  <a:pt x="10511" y="3369"/>
                  <a:pt x="10363" y="3159"/>
                </a:cubicBezTo>
                <a:cubicBezTo>
                  <a:pt x="9840" y="2397"/>
                  <a:pt x="9190" y="2095"/>
                  <a:pt x="8426" y="2259"/>
                </a:cubicBezTo>
                <a:cubicBezTo>
                  <a:pt x="8344" y="2279"/>
                  <a:pt x="8262" y="2232"/>
                  <a:pt x="8235" y="2140"/>
                </a:cubicBezTo>
                <a:cubicBezTo>
                  <a:pt x="8197" y="2022"/>
                  <a:pt x="8258" y="1898"/>
                  <a:pt x="8361" y="1871"/>
                </a:cubicBezTo>
                <a:cubicBezTo>
                  <a:pt x="9087" y="1714"/>
                  <a:pt x="9736" y="1924"/>
                  <a:pt x="10282" y="2489"/>
                </a:cubicBezTo>
                <a:cubicBezTo>
                  <a:pt x="10353" y="2568"/>
                  <a:pt x="10468" y="2523"/>
                  <a:pt x="10490" y="2411"/>
                </a:cubicBezTo>
                <a:cubicBezTo>
                  <a:pt x="10506" y="2306"/>
                  <a:pt x="10522" y="2160"/>
                  <a:pt x="10517" y="1970"/>
                </a:cubicBezTo>
                <a:cubicBezTo>
                  <a:pt x="10495" y="886"/>
                  <a:pt x="10195" y="118"/>
                  <a:pt x="8885" y="13"/>
                </a:cubicBezTo>
                <a:cubicBezTo>
                  <a:pt x="8685" y="-3"/>
                  <a:pt x="8490" y="-4"/>
                  <a:pt x="8302" y="9"/>
                </a:cubicBezTo>
                <a:close/>
                <a:moveTo>
                  <a:pt x="13298" y="9"/>
                </a:moveTo>
                <a:cubicBezTo>
                  <a:pt x="13110" y="-4"/>
                  <a:pt x="12915" y="-3"/>
                  <a:pt x="12715" y="13"/>
                </a:cubicBezTo>
                <a:cubicBezTo>
                  <a:pt x="11405" y="118"/>
                  <a:pt x="11105" y="886"/>
                  <a:pt x="11083" y="1970"/>
                </a:cubicBezTo>
                <a:cubicBezTo>
                  <a:pt x="11078" y="2160"/>
                  <a:pt x="11094" y="2306"/>
                  <a:pt x="11110" y="2411"/>
                </a:cubicBezTo>
                <a:cubicBezTo>
                  <a:pt x="11132" y="2523"/>
                  <a:pt x="11247" y="2568"/>
                  <a:pt x="11318" y="2489"/>
                </a:cubicBezTo>
                <a:cubicBezTo>
                  <a:pt x="11864" y="1924"/>
                  <a:pt x="12513" y="1714"/>
                  <a:pt x="13239" y="1871"/>
                </a:cubicBezTo>
                <a:cubicBezTo>
                  <a:pt x="13342" y="1898"/>
                  <a:pt x="13403" y="2022"/>
                  <a:pt x="13365" y="2140"/>
                </a:cubicBezTo>
                <a:cubicBezTo>
                  <a:pt x="13338" y="2232"/>
                  <a:pt x="13256" y="2279"/>
                  <a:pt x="13174" y="2259"/>
                </a:cubicBezTo>
                <a:cubicBezTo>
                  <a:pt x="12410" y="2095"/>
                  <a:pt x="11760" y="2397"/>
                  <a:pt x="11237" y="3159"/>
                </a:cubicBezTo>
                <a:cubicBezTo>
                  <a:pt x="11089" y="3369"/>
                  <a:pt x="11008" y="3647"/>
                  <a:pt x="11008" y="3922"/>
                </a:cubicBezTo>
                <a:lnTo>
                  <a:pt x="11008" y="3929"/>
                </a:lnTo>
                <a:cubicBezTo>
                  <a:pt x="11008" y="4270"/>
                  <a:pt x="11078" y="4592"/>
                  <a:pt x="11187" y="4855"/>
                </a:cubicBezTo>
                <a:cubicBezTo>
                  <a:pt x="11253" y="4999"/>
                  <a:pt x="11341" y="5124"/>
                  <a:pt x="11450" y="5222"/>
                </a:cubicBezTo>
                <a:cubicBezTo>
                  <a:pt x="11482" y="5248"/>
                  <a:pt x="11514" y="5276"/>
                  <a:pt x="11547" y="5302"/>
                </a:cubicBezTo>
                <a:cubicBezTo>
                  <a:pt x="12011" y="5624"/>
                  <a:pt x="12640" y="5577"/>
                  <a:pt x="13054" y="5386"/>
                </a:cubicBezTo>
                <a:cubicBezTo>
                  <a:pt x="13147" y="5347"/>
                  <a:pt x="13256" y="5413"/>
                  <a:pt x="13273" y="5538"/>
                </a:cubicBezTo>
                <a:cubicBezTo>
                  <a:pt x="13289" y="5637"/>
                  <a:pt x="13240" y="5729"/>
                  <a:pt x="13164" y="5762"/>
                </a:cubicBezTo>
                <a:cubicBezTo>
                  <a:pt x="12940" y="5861"/>
                  <a:pt x="12651" y="5932"/>
                  <a:pt x="12345" y="5932"/>
                </a:cubicBezTo>
                <a:cubicBezTo>
                  <a:pt x="12138" y="5932"/>
                  <a:pt x="11925" y="5898"/>
                  <a:pt x="11717" y="5820"/>
                </a:cubicBezTo>
                <a:cubicBezTo>
                  <a:pt x="11559" y="5760"/>
                  <a:pt x="11394" y="5841"/>
                  <a:pt x="11301" y="5998"/>
                </a:cubicBezTo>
                <a:cubicBezTo>
                  <a:pt x="11296" y="6005"/>
                  <a:pt x="11297" y="6010"/>
                  <a:pt x="11291" y="6017"/>
                </a:cubicBezTo>
                <a:cubicBezTo>
                  <a:pt x="11111" y="6312"/>
                  <a:pt x="11001" y="6714"/>
                  <a:pt x="11001" y="7160"/>
                </a:cubicBezTo>
                <a:cubicBezTo>
                  <a:pt x="11001" y="7561"/>
                  <a:pt x="11089" y="7929"/>
                  <a:pt x="11237" y="8211"/>
                </a:cubicBezTo>
                <a:cubicBezTo>
                  <a:pt x="11253" y="8251"/>
                  <a:pt x="11270" y="8297"/>
                  <a:pt x="11286" y="8337"/>
                </a:cubicBezTo>
                <a:cubicBezTo>
                  <a:pt x="11466" y="8140"/>
                  <a:pt x="11684" y="7969"/>
                  <a:pt x="11946" y="7838"/>
                </a:cubicBezTo>
                <a:cubicBezTo>
                  <a:pt x="12672" y="7463"/>
                  <a:pt x="13561" y="7424"/>
                  <a:pt x="14161" y="7739"/>
                </a:cubicBezTo>
                <a:cubicBezTo>
                  <a:pt x="14478" y="7904"/>
                  <a:pt x="14751" y="8146"/>
                  <a:pt x="14975" y="8441"/>
                </a:cubicBezTo>
                <a:cubicBezTo>
                  <a:pt x="15040" y="8527"/>
                  <a:pt x="15155" y="8521"/>
                  <a:pt x="15210" y="8429"/>
                </a:cubicBezTo>
                <a:cubicBezTo>
                  <a:pt x="15696" y="7628"/>
                  <a:pt x="16950" y="6411"/>
                  <a:pt x="18909" y="6668"/>
                </a:cubicBezTo>
                <a:cubicBezTo>
                  <a:pt x="18991" y="6674"/>
                  <a:pt x="19057" y="6748"/>
                  <a:pt x="19062" y="6846"/>
                </a:cubicBezTo>
                <a:cubicBezTo>
                  <a:pt x="19073" y="6971"/>
                  <a:pt x="18980" y="7069"/>
                  <a:pt x="18882" y="7056"/>
                </a:cubicBezTo>
                <a:cubicBezTo>
                  <a:pt x="16737" y="6766"/>
                  <a:pt x="15668" y="8324"/>
                  <a:pt x="15461" y="8731"/>
                </a:cubicBezTo>
                <a:cubicBezTo>
                  <a:pt x="15461" y="8738"/>
                  <a:pt x="15455" y="8744"/>
                  <a:pt x="15444" y="8764"/>
                </a:cubicBezTo>
                <a:cubicBezTo>
                  <a:pt x="15362" y="8908"/>
                  <a:pt x="15352" y="9093"/>
                  <a:pt x="15406" y="9250"/>
                </a:cubicBezTo>
                <a:cubicBezTo>
                  <a:pt x="15461" y="9408"/>
                  <a:pt x="15498" y="9572"/>
                  <a:pt x="15526" y="9743"/>
                </a:cubicBezTo>
                <a:cubicBezTo>
                  <a:pt x="15651" y="10558"/>
                  <a:pt x="15422" y="11365"/>
                  <a:pt x="14871" y="12028"/>
                </a:cubicBezTo>
                <a:cubicBezTo>
                  <a:pt x="14838" y="12068"/>
                  <a:pt x="14800" y="12088"/>
                  <a:pt x="14756" y="12088"/>
                </a:cubicBezTo>
                <a:cubicBezTo>
                  <a:pt x="14718" y="12088"/>
                  <a:pt x="14680" y="12076"/>
                  <a:pt x="14647" y="12043"/>
                </a:cubicBezTo>
                <a:cubicBezTo>
                  <a:pt x="14576" y="11964"/>
                  <a:pt x="14582" y="11826"/>
                  <a:pt x="14647" y="11747"/>
                </a:cubicBezTo>
                <a:cubicBezTo>
                  <a:pt x="15248" y="11018"/>
                  <a:pt x="15286" y="10295"/>
                  <a:pt x="15210" y="9815"/>
                </a:cubicBezTo>
                <a:cubicBezTo>
                  <a:pt x="15095" y="9079"/>
                  <a:pt x="14648" y="8423"/>
                  <a:pt x="14042" y="8101"/>
                </a:cubicBezTo>
                <a:cubicBezTo>
                  <a:pt x="13518" y="7825"/>
                  <a:pt x="12732" y="7864"/>
                  <a:pt x="12082" y="8199"/>
                </a:cubicBezTo>
                <a:cubicBezTo>
                  <a:pt x="11733" y="8383"/>
                  <a:pt x="11465" y="8627"/>
                  <a:pt x="11301" y="8916"/>
                </a:cubicBezTo>
                <a:cubicBezTo>
                  <a:pt x="11285" y="8968"/>
                  <a:pt x="11264" y="9013"/>
                  <a:pt x="11242" y="9059"/>
                </a:cubicBezTo>
                <a:cubicBezTo>
                  <a:pt x="11214" y="9105"/>
                  <a:pt x="11199" y="9151"/>
                  <a:pt x="11177" y="9197"/>
                </a:cubicBezTo>
                <a:cubicBezTo>
                  <a:pt x="11177" y="9204"/>
                  <a:pt x="11177" y="9203"/>
                  <a:pt x="11177" y="9203"/>
                </a:cubicBezTo>
                <a:cubicBezTo>
                  <a:pt x="11171" y="9216"/>
                  <a:pt x="11165" y="9231"/>
                  <a:pt x="11160" y="9244"/>
                </a:cubicBezTo>
                <a:cubicBezTo>
                  <a:pt x="11062" y="9500"/>
                  <a:pt x="11001" y="9795"/>
                  <a:pt x="11001" y="10117"/>
                </a:cubicBezTo>
                <a:cubicBezTo>
                  <a:pt x="11001" y="10564"/>
                  <a:pt x="11117" y="10971"/>
                  <a:pt x="11291" y="11260"/>
                </a:cubicBezTo>
                <a:cubicBezTo>
                  <a:pt x="11346" y="11359"/>
                  <a:pt x="11461" y="11358"/>
                  <a:pt x="11526" y="11273"/>
                </a:cubicBezTo>
                <a:cubicBezTo>
                  <a:pt x="11865" y="10806"/>
                  <a:pt x="12311" y="10472"/>
                  <a:pt x="12879" y="10269"/>
                </a:cubicBezTo>
                <a:cubicBezTo>
                  <a:pt x="12972" y="10236"/>
                  <a:pt x="13065" y="10301"/>
                  <a:pt x="13087" y="10412"/>
                </a:cubicBezTo>
                <a:cubicBezTo>
                  <a:pt x="13109" y="10511"/>
                  <a:pt x="13053" y="10616"/>
                  <a:pt x="12966" y="10649"/>
                </a:cubicBezTo>
                <a:cubicBezTo>
                  <a:pt x="11760" y="11095"/>
                  <a:pt x="11154" y="12161"/>
                  <a:pt x="11083" y="13981"/>
                </a:cubicBezTo>
                <a:cubicBezTo>
                  <a:pt x="11094" y="14020"/>
                  <a:pt x="11111" y="14067"/>
                  <a:pt x="11122" y="14106"/>
                </a:cubicBezTo>
                <a:cubicBezTo>
                  <a:pt x="11308" y="13876"/>
                  <a:pt x="11548" y="13691"/>
                  <a:pt x="11837" y="13560"/>
                </a:cubicBezTo>
                <a:cubicBezTo>
                  <a:pt x="12868" y="13093"/>
                  <a:pt x="14277" y="13376"/>
                  <a:pt x="15133" y="13895"/>
                </a:cubicBezTo>
                <a:cubicBezTo>
                  <a:pt x="15619" y="14190"/>
                  <a:pt x="16007" y="14618"/>
                  <a:pt x="16247" y="14934"/>
                </a:cubicBezTo>
                <a:cubicBezTo>
                  <a:pt x="16329" y="15039"/>
                  <a:pt x="16465" y="15044"/>
                  <a:pt x="16557" y="14946"/>
                </a:cubicBezTo>
                <a:cubicBezTo>
                  <a:pt x="17387" y="14026"/>
                  <a:pt x="18827" y="13738"/>
                  <a:pt x="19728" y="14402"/>
                </a:cubicBezTo>
                <a:cubicBezTo>
                  <a:pt x="19809" y="14461"/>
                  <a:pt x="19832" y="14591"/>
                  <a:pt x="19777" y="14683"/>
                </a:cubicBezTo>
                <a:cubicBezTo>
                  <a:pt x="19728" y="14768"/>
                  <a:pt x="19630" y="14789"/>
                  <a:pt x="19554" y="14736"/>
                </a:cubicBezTo>
                <a:cubicBezTo>
                  <a:pt x="18680" y="14106"/>
                  <a:pt x="17158" y="14527"/>
                  <a:pt x="16530" y="15584"/>
                </a:cubicBezTo>
                <a:lnTo>
                  <a:pt x="16503" y="15630"/>
                </a:lnTo>
                <a:cubicBezTo>
                  <a:pt x="16448" y="15722"/>
                  <a:pt x="16339" y="15715"/>
                  <a:pt x="16290" y="15630"/>
                </a:cubicBezTo>
                <a:lnTo>
                  <a:pt x="16262" y="15584"/>
                </a:lnTo>
                <a:cubicBezTo>
                  <a:pt x="16257" y="15578"/>
                  <a:pt x="15754" y="14722"/>
                  <a:pt x="14985" y="14256"/>
                </a:cubicBezTo>
                <a:cubicBezTo>
                  <a:pt x="14210" y="13783"/>
                  <a:pt x="12884" y="13515"/>
                  <a:pt x="11951" y="13942"/>
                </a:cubicBezTo>
                <a:cubicBezTo>
                  <a:pt x="11520" y="14139"/>
                  <a:pt x="11226" y="14453"/>
                  <a:pt x="11073" y="14886"/>
                </a:cubicBezTo>
                <a:cubicBezTo>
                  <a:pt x="11029" y="15051"/>
                  <a:pt x="11001" y="15228"/>
                  <a:pt x="11001" y="15412"/>
                </a:cubicBezTo>
                <a:cubicBezTo>
                  <a:pt x="11001" y="16305"/>
                  <a:pt x="11591" y="17036"/>
                  <a:pt x="12311" y="17030"/>
                </a:cubicBezTo>
                <a:cubicBezTo>
                  <a:pt x="12949" y="17023"/>
                  <a:pt x="13648" y="16471"/>
                  <a:pt x="13834" y="16280"/>
                </a:cubicBezTo>
                <a:cubicBezTo>
                  <a:pt x="13910" y="16208"/>
                  <a:pt x="14025" y="16228"/>
                  <a:pt x="14079" y="16340"/>
                </a:cubicBezTo>
                <a:cubicBezTo>
                  <a:pt x="14123" y="16425"/>
                  <a:pt x="14097" y="16535"/>
                  <a:pt x="14037" y="16595"/>
                </a:cubicBezTo>
                <a:cubicBezTo>
                  <a:pt x="13939" y="16686"/>
                  <a:pt x="13834" y="16772"/>
                  <a:pt x="13720" y="16851"/>
                </a:cubicBezTo>
                <a:cubicBezTo>
                  <a:pt x="13654" y="16897"/>
                  <a:pt x="13643" y="17002"/>
                  <a:pt x="13692" y="17054"/>
                </a:cubicBezTo>
                <a:cubicBezTo>
                  <a:pt x="14527" y="18046"/>
                  <a:pt x="15701" y="18664"/>
                  <a:pt x="16994" y="18664"/>
                </a:cubicBezTo>
                <a:cubicBezTo>
                  <a:pt x="19537" y="18664"/>
                  <a:pt x="21600" y="16287"/>
                  <a:pt x="21600" y="13351"/>
                </a:cubicBezTo>
                <a:cubicBezTo>
                  <a:pt x="21600" y="12621"/>
                  <a:pt x="21474" y="11930"/>
                  <a:pt x="21245" y="11299"/>
                </a:cubicBezTo>
                <a:cubicBezTo>
                  <a:pt x="20994" y="10616"/>
                  <a:pt x="20487" y="10110"/>
                  <a:pt x="19881" y="9985"/>
                </a:cubicBezTo>
                <a:cubicBezTo>
                  <a:pt x="19854" y="9979"/>
                  <a:pt x="19826" y="9980"/>
                  <a:pt x="19799" y="9973"/>
                </a:cubicBezTo>
                <a:cubicBezTo>
                  <a:pt x="19128" y="9868"/>
                  <a:pt x="18478" y="10202"/>
                  <a:pt x="18145" y="10550"/>
                </a:cubicBezTo>
                <a:cubicBezTo>
                  <a:pt x="18063" y="10635"/>
                  <a:pt x="18031" y="10774"/>
                  <a:pt x="18058" y="10899"/>
                </a:cubicBezTo>
                <a:cubicBezTo>
                  <a:pt x="18080" y="11004"/>
                  <a:pt x="18097" y="11102"/>
                  <a:pt x="18107" y="11207"/>
                </a:cubicBezTo>
                <a:cubicBezTo>
                  <a:pt x="18162" y="11765"/>
                  <a:pt x="18069" y="12239"/>
                  <a:pt x="17845" y="12542"/>
                </a:cubicBezTo>
                <a:cubicBezTo>
                  <a:pt x="17812" y="12588"/>
                  <a:pt x="17769" y="12607"/>
                  <a:pt x="17725" y="12607"/>
                </a:cubicBezTo>
                <a:cubicBezTo>
                  <a:pt x="17676" y="12607"/>
                  <a:pt x="17632" y="12588"/>
                  <a:pt x="17599" y="12542"/>
                </a:cubicBezTo>
                <a:cubicBezTo>
                  <a:pt x="17545" y="12463"/>
                  <a:pt x="17557" y="12351"/>
                  <a:pt x="17611" y="12273"/>
                </a:cubicBezTo>
                <a:cubicBezTo>
                  <a:pt x="17764" y="12056"/>
                  <a:pt x="17824" y="11687"/>
                  <a:pt x="17780" y="11260"/>
                </a:cubicBezTo>
                <a:cubicBezTo>
                  <a:pt x="17715" y="10617"/>
                  <a:pt x="17430" y="10006"/>
                  <a:pt x="17059" y="9704"/>
                </a:cubicBezTo>
                <a:cubicBezTo>
                  <a:pt x="16977" y="9638"/>
                  <a:pt x="16962" y="9492"/>
                  <a:pt x="17038" y="9400"/>
                </a:cubicBezTo>
                <a:cubicBezTo>
                  <a:pt x="17093" y="9328"/>
                  <a:pt x="17184" y="9329"/>
                  <a:pt x="17250" y="9382"/>
                </a:cubicBezTo>
                <a:cubicBezTo>
                  <a:pt x="17452" y="9553"/>
                  <a:pt x="17633" y="9789"/>
                  <a:pt x="17775" y="10072"/>
                </a:cubicBezTo>
                <a:cubicBezTo>
                  <a:pt x="17835" y="10190"/>
                  <a:pt x="17965" y="10222"/>
                  <a:pt x="18058" y="10144"/>
                </a:cubicBezTo>
                <a:cubicBezTo>
                  <a:pt x="18200" y="10019"/>
                  <a:pt x="18369" y="9907"/>
                  <a:pt x="18549" y="9815"/>
                </a:cubicBezTo>
                <a:cubicBezTo>
                  <a:pt x="18844" y="9664"/>
                  <a:pt x="19308" y="9500"/>
                  <a:pt x="19849" y="9585"/>
                </a:cubicBezTo>
                <a:cubicBezTo>
                  <a:pt x="20116" y="9624"/>
                  <a:pt x="20421" y="9729"/>
                  <a:pt x="20732" y="9953"/>
                </a:cubicBezTo>
                <a:cubicBezTo>
                  <a:pt x="20852" y="10038"/>
                  <a:pt x="21005" y="9978"/>
                  <a:pt x="21059" y="9827"/>
                </a:cubicBezTo>
                <a:cubicBezTo>
                  <a:pt x="21114" y="9670"/>
                  <a:pt x="21157" y="9492"/>
                  <a:pt x="21174" y="9302"/>
                </a:cubicBezTo>
                <a:cubicBezTo>
                  <a:pt x="21321" y="8480"/>
                  <a:pt x="21005" y="6917"/>
                  <a:pt x="20268" y="5524"/>
                </a:cubicBezTo>
                <a:cubicBezTo>
                  <a:pt x="19237" y="3724"/>
                  <a:pt x="18097" y="3160"/>
                  <a:pt x="17562" y="3015"/>
                </a:cubicBezTo>
                <a:cubicBezTo>
                  <a:pt x="17425" y="2982"/>
                  <a:pt x="17299" y="3101"/>
                  <a:pt x="17294" y="3272"/>
                </a:cubicBezTo>
                <a:cubicBezTo>
                  <a:pt x="17294" y="3403"/>
                  <a:pt x="17277" y="3534"/>
                  <a:pt x="17250" y="3666"/>
                </a:cubicBezTo>
                <a:cubicBezTo>
                  <a:pt x="17157" y="4139"/>
                  <a:pt x="16928" y="4559"/>
                  <a:pt x="16622" y="4822"/>
                </a:cubicBezTo>
                <a:cubicBezTo>
                  <a:pt x="16529" y="4907"/>
                  <a:pt x="16486" y="5046"/>
                  <a:pt x="16513" y="5177"/>
                </a:cubicBezTo>
                <a:cubicBezTo>
                  <a:pt x="16557" y="5387"/>
                  <a:pt x="16563" y="5590"/>
                  <a:pt x="16525" y="5774"/>
                </a:cubicBezTo>
                <a:cubicBezTo>
                  <a:pt x="16509" y="5866"/>
                  <a:pt x="16443" y="5926"/>
                  <a:pt x="16366" y="5926"/>
                </a:cubicBezTo>
                <a:cubicBezTo>
                  <a:pt x="16344" y="5926"/>
                  <a:pt x="16328" y="5919"/>
                  <a:pt x="16307" y="5912"/>
                </a:cubicBezTo>
                <a:cubicBezTo>
                  <a:pt x="16225" y="5873"/>
                  <a:pt x="16191" y="5768"/>
                  <a:pt x="16208" y="5670"/>
                </a:cubicBezTo>
                <a:cubicBezTo>
                  <a:pt x="16257" y="5387"/>
                  <a:pt x="16169" y="5033"/>
                  <a:pt x="15962" y="4678"/>
                </a:cubicBezTo>
                <a:cubicBezTo>
                  <a:pt x="15651" y="4146"/>
                  <a:pt x="15166" y="3770"/>
                  <a:pt x="14719" y="3711"/>
                </a:cubicBezTo>
                <a:cubicBezTo>
                  <a:pt x="14615" y="3704"/>
                  <a:pt x="14548" y="3587"/>
                  <a:pt x="14576" y="3463"/>
                </a:cubicBezTo>
                <a:cubicBezTo>
                  <a:pt x="14597" y="3371"/>
                  <a:pt x="14675" y="3310"/>
                  <a:pt x="14756" y="3323"/>
                </a:cubicBezTo>
                <a:cubicBezTo>
                  <a:pt x="15291" y="3389"/>
                  <a:pt x="15870" y="3830"/>
                  <a:pt x="16230" y="4448"/>
                </a:cubicBezTo>
                <a:cubicBezTo>
                  <a:pt x="16274" y="4527"/>
                  <a:pt x="16372" y="4546"/>
                  <a:pt x="16438" y="4487"/>
                </a:cubicBezTo>
                <a:cubicBezTo>
                  <a:pt x="16673" y="4283"/>
                  <a:pt x="16853" y="3948"/>
                  <a:pt x="16929" y="3567"/>
                </a:cubicBezTo>
                <a:cubicBezTo>
                  <a:pt x="16995" y="3232"/>
                  <a:pt x="16973" y="2877"/>
                  <a:pt x="16874" y="2528"/>
                </a:cubicBezTo>
                <a:cubicBezTo>
                  <a:pt x="16771" y="2167"/>
                  <a:pt x="16579" y="1852"/>
                  <a:pt x="16344" y="1602"/>
                </a:cubicBezTo>
                <a:cubicBezTo>
                  <a:pt x="15657" y="867"/>
                  <a:pt x="14618" y="101"/>
                  <a:pt x="13298" y="9"/>
                </a:cubicBezTo>
                <a:close/>
                <a:moveTo>
                  <a:pt x="10805" y="16504"/>
                </a:moveTo>
                <a:cubicBezTo>
                  <a:pt x="10505" y="17122"/>
                  <a:pt x="9959" y="17535"/>
                  <a:pt x="9337" y="17535"/>
                </a:cubicBezTo>
                <a:cubicBezTo>
                  <a:pt x="9119" y="17535"/>
                  <a:pt x="8901" y="17481"/>
                  <a:pt x="8704" y="17383"/>
                </a:cubicBezTo>
                <a:cubicBezTo>
                  <a:pt x="8524" y="17298"/>
                  <a:pt x="8317" y="17338"/>
                  <a:pt x="8181" y="17496"/>
                </a:cubicBezTo>
                <a:cubicBezTo>
                  <a:pt x="7247" y="18560"/>
                  <a:pt x="5976" y="19177"/>
                  <a:pt x="4656" y="19177"/>
                </a:cubicBezTo>
                <a:cubicBezTo>
                  <a:pt x="4355" y="19177"/>
                  <a:pt x="4060" y="19144"/>
                  <a:pt x="3771" y="19085"/>
                </a:cubicBezTo>
                <a:cubicBezTo>
                  <a:pt x="4518" y="20590"/>
                  <a:pt x="5883" y="21596"/>
                  <a:pt x="7444" y="21596"/>
                </a:cubicBezTo>
                <a:cubicBezTo>
                  <a:pt x="8644" y="21596"/>
                  <a:pt x="9693" y="20997"/>
                  <a:pt x="10467" y="20031"/>
                </a:cubicBezTo>
                <a:cubicBezTo>
                  <a:pt x="10560" y="19913"/>
                  <a:pt x="10685" y="19855"/>
                  <a:pt x="10810" y="19855"/>
                </a:cubicBezTo>
                <a:cubicBezTo>
                  <a:pt x="10936" y="19855"/>
                  <a:pt x="11062" y="19913"/>
                  <a:pt x="11155" y="20031"/>
                </a:cubicBezTo>
                <a:cubicBezTo>
                  <a:pt x="11930" y="20997"/>
                  <a:pt x="12978" y="21596"/>
                  <a:pt x="14178" y="21596"/>
                </a:cubicBezTo>
                <a:cubicBezTo>
                  <a:pt x="15739" y="21596"/>
                  <a:pt x="17102" y="20590"/>
                  <a:pt x="17850" y="19085"/>
                </a:cubicBezTo>
                <a:cubicBezTo>
                  <a:pt x="17566" y="19144"/>
                  <a:pt x="17272" y="19177"/>
                  <a:pt x="16967" y="19177"/>
                </a:cubicBezTo>
                <a:cubicBezTo>
                  <a:pt x="15630" y="19177"/>
                  <a:pt x="14357" y="18560"/>
                  <a:pt x="13430" y="17496"/>
                </a:cubicBezTo>
                <a:cubicBezTo>
                  <a:pt x="13288" y="17332"/>
                  <a:pt x="13086" y="17291"/>
                  <a:pt x="12906" y="17383"/>
                </a:cubicBezTo>
                <a:cubicBezTo>
                  <a:pt x="12704" y="17481"/>
                  <a:pt x="12492" y="17535"/>
                  <a:pt x="12273" y="17535"/>
                </a:cubicBezTo>
                <a:cubicBezTo>
                  <a:pt x="11651" y="17535"/>
                  <a:pt x="11105" y="17122"/>
                  <a:pt x="10805" y="16504"/>
                </a:cubicBez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Callout"/>
          <p:cNvSpPr/>
          <p:nvPr/>
        </p:nvSpPr>
        <p:spPr>
          <a:xfrm>
            <a:off x="7924800" y="2946400"/>
            <a:ext cx="3186113" cy="16033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5" y="0"/>
                </a:moveTo>
                <a:cubicBezTo>
                  <a:pt x="222" y="0"/>
                  <a:pt x="0" y="440"/>
                  <a:pt x="0" y="984"/>
                </a:cubicBezTo>
                <a:lnTo>
                  <a:pt x="0" y="18691"/>
                </a:lnTo>
                <a:cubicBezTo>
                  <a:pt x="0" y="19235"/>
                  <a:pt x="222" y="19675"/>
                  <a:pt x="495" y="19675"/>
                </a:cubicBezTo>
                <a:lnTo>
                  <a:pt x="8217" y="19675"/>
                </a:lnTo>
                <a:lnTo>
                  <a:pt x="9821" y="21600"/>
                </a:lnTo>
                <a:lnTo>
                  <a:pt x="11424" y="19675"/>
                </a:lnTo>
                <a:lnTo>
                  <a:pt x="21105" y="19675"/>
                </a:lnTo>
                <a:cubicBezTo>
                  <a:pt x="21378" y="19675"/>
                  <a:pt x="21600" y="19235"/>
                  <a:pt x="21600" y="18691"/>
                </a:cubicBezTo>
                <a:lnTo>
                  <a:pt x="21600" y="984"/>
                </a:lnTo>
                <a:cubicBezTo>
                  <a:pt x="21600" y="440"/>
                  <a:pt x="21378" y="0"/>
                  <a:pt x="21105" y="0"/>
                </a:cubicBezTo>
                <a:lnTo>
                  <a:pt x="495" y="0"/>
                </a:lnTo>
                <a:close/>
              </a:path>
            </a:pathLst>
          </a:custGeom>
          <a:ln w="254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287" name="Group"/>
          <p:cNvGrpSpPr/>
          <p:nvPr/>
        </p:nvGrpSpPr>
        <p:grpSpPr>
          <a:xfrm>
            <a:off x="9375657" y="2971230"/>
            <a:ext cx="1723641" cy="1316235"/>
            <a:chOff x="0" y="0"/>
            <a:chExt cx="1723640" cy="1316234"/>
          </a:xfrm>
        </p:grpSpPr>
        <p:pic>
          <p:nvPicPr>
            <p:cNvPr id="28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6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pic>
        <p:nvPicPr>
          <p:cNvPr id="2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6306">
            <a:off x="7919542" y="3437520"/>
            <a:ext cx="1549666" cy="38365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next lecture">
            <a:extLst>
              <a:ext uri="{FF2B5EF4-FFF2-40B4-BE49-F238E27FC236}">
                <a16:creationId xmlns:a16="http://schemas.microsoft.com/office/drawing/2014/main" id="{88CF086B-93BB-079D-22E6-20CE1EF2BA57}"/>
              </a:ext>
            </a:extLst>
          </p:cNvPr>
          <p:cNvSpPr txBox="1"/>
          <p:nvPr/>
        </p:nvSpPr>
        <p:spPr>
          <a:xfrm>
            <a:off x="6410672" y="5370525"/>
            <a:ext cx="1612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next lecture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CC9F633-F860-A7AD-E2A7-113C6BA55359}"/>
              </a:ext>
            </a:extLst>
          </p:cNvPr>
          <p:cNvSpPr/>
          <p:nvPr/>
        </p:nvSpPr>
        <p:spPr>
          <a:xfrm flipH="1">
            <a:off x="5142161" y="5648078"/>
            <a:ext cx="11875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Hardware: Mental Model of Process Memory"/>
          <p:cNvSpPr txBox="1">
            <a:spLocks noGrp="1"/>
          </p:cNvSpPr>
          <p:nvPr>
            <p:ph type="title"/>
          </p:nvPr>
        </p:nvSpPr>
        <p:spPr>
          <a:xfrm>
            <a:off x="952500" y="359320"/>
            <a:ext cx="11099800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578358">
              <a:defRPr sz="4752"/>
            </a:lvl1pPr>
          </a:lstStyle>
          <a:p>
            <a:r>
              <a:rPr dirty="0"/>
              <a:t>Hardware: Mental Model of Process Memory</a:t>
            </a:r>
          </a:p>
        </p:txBody>
      </p:sp>
      <p:sp>
        <p:nvSpPr>
          <p:cNvPr id="291" name="Imagine...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991355" cy="1727747"/>
          </a:xfrm>
          <a:prstGeom prst="rect">
            <a:avLst/>
          </a:prstGeom>
        </p:spPr>
        <p:txBody>
          <a:bodyPr anchor="t">
            <a:normAutofit lnSpcReduction="10000"/>
          </a:bodyPr>
          <a:lstStyle/>
          <a:p>
            <a:pPr marL="0" indent="0">
              <a:buSzTx/>
              <a:buNone/>
              <a:defRPr i="1"/>
            </a:pPr>
            <a:r>
              <a:rPr dirty="0"/>
              <a:t>Imagine...</a:t>
            </a:r>
          </a:p>
          <a:p>
            <a:pPr marL="635000">
              <a:spcBef>
                <a:spcPts val="0"/>
              </a:spcBef>
              <a:defRPr sz="2800"/>
            </a:pPr>
            <a:r>
              <a:rPr dirty="0"/>
              <a:t>one huge list, </a:t>
            </a:r>
            <a:r>
              <a:rPr b="1" dirty="0"/>
              <a:t>per each</a:t>
            </a:r>
            <a:r>
              <a:rPr dirty="0"/>
              <a:t> </a:t>
            </a:r>
            <a:r>
              <a:rPr strike="sngStrike" dirty="0"/>
              <a:t>running program</a:t>
            </a:r>
            <a:r>
              <a:rPr dirty="0"/>
              <a:t>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process</a:t>
            </a:r>
            <a:r>
              <a:rPr dirty="0"/>
              <a:t>, called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"address space"</a:t>
            </a:r>
          </a:p>
          <a:p>
            <a:pPr marL="635000">
              <a:spcBef>
                <a:spcPts val="0"/>
              </a:spcBef>
              <a:defRPr sz="2800"/>
            </a:pPr>
            <a:r>
              <a:rPr dirty="0"/>
              <a:t>every entry in the list is an integer between 0 and 255 (aka a 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"byte"</a:t>
            </a:r>
            <a:r>
              <a:rPr dirty="0"/>
              <a:t>)</a:t>
            </a:r>
          </a:p>
        </p:txBody>
      </p:sp>
      <p:sp>
        <p:nvSpPr>
          <p:cNvPr id="330" name="Connection Line"/>
          <p:cNvSpPr/>
          <p:nvPr/>
        </p:nvSpPr>
        <p:spPr>
          <a:xfrm>
            <a:off x="535237" y="5844662"/>
            <a:ext cx="651858" cy="9610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76" h="21600" extrusionOk="0">
                <a:moveTo>
                  <a:pt x="16276" y="21600"/>
                </a:moveTo>
                <a:cubicBezTo>
                  <a:pt x="-3945" y="13139"/>
                  <a:pt x="-5324" y="5939"/>
                  <a:pt x="12138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3" name="indexes (aka &quot;addresses&quot;)"/>
          <p:cNvSpPr txBox="1"/>
          <p:nvPr/>
        </p:nvSpPr>
        <p:spPr>
          <a:xfrm>
            <a:off x="1257300" y="6559549"/>
            <a:ext cx="32261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indexes (aka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"addresses"</a:t>
            </a:r>
            <a:r>
              <a:t>)</a:t>
            </a:r>
          </a:p>
        </p:txBody>
      </p:sp>
      <p:sp>
        <p:nvSpPr>
          <p:cNvPr id="331" name="Connection Line"/>
          <p:cNvSpPr/>
          <p:nvPr/>
        </p:nvSpPr>
        <p:spPr>
          <a:xfrm>
            <a:off x="537359" y="4392695"/>
            <a:ext cx="649736" cy="822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742" h="21600" extrusionOk="0">
                <a:moveTo>
                  <a:pt x="16742" y="0"/>
                </a:moveTo>
                <a:cubicBezTo>
                  <a:pt x="-1565" y="3401"/>
                  <a:pt x="-4858" y="10601"/>
                  <a:pt x="6863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5" name="values (bytes)"/>
          <p:cNvSpPr txBox="1"/>
          <p:nvPr/>
        </p:nvSpPr>
        <p:spPr>
          <a:xfrm>
            <a:off x="1257300" y="4146549"/>
            <a:ext cx="17898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values (bytes)</a:t>
            </a:r>
          </a:p>
        </p:txBody>
      </p:sp>
      <p:sp>
        <p:nvSpPr>
          <p:cNvPr id="296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7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8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9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0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1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2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3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4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5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6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7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8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9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0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1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2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13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14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15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16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17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18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19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20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21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22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23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24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325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326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327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pic>
        <p:nvPicPr>
          <p:cNvPr id="3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284" y="7593955"/>
            <a:ext cx="7318232" cy="1811796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4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5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6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7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8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39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0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1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2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3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4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5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6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7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8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4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5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5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5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5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5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5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5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5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5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5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6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6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36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36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36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365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rPr dirty="0"/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rPr dirty="0"/>
              <a:t>code</a:t>
            </a:r>
          </a:p>
        </p:txBody>
      </p:sp>
      <p:sp>
        <p:nvSpPr>
          <p:cNvPr id="366" name="Is this really all we have for state?"/>
          <p:cNvSpPr txBox="1"/>
          <p:nvPr/>
        </p:nvSpPr>
        <p:spPr>
          <a:xfrm>
            <a:off x="2655341" y="7226299"/>
            <a:ext cx="769411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Is this really all we have for state?</a:t>
            </a:r>
          </a:p>
        </p:txBody>
      </p:sp>
      <p:sp>
        <p:nvSpPr>
          <p:cNvPr id="367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368" name="Callout"/>
          <p:cNvSpPr/>
          <p:nvPr/>
        </p:nvSpPr>
        <p:spPr>
          <a:xfrm>
            <a:off x="1562100" y="1562100"/>
            <a:ext cx="4864497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2" y="0"/>
                </a:moveTo>
                <a:cubicBezTo>
                  <a:pt x="126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6" y="21600"/>
                  <a:pt x="282" y="21600"/>
                </a:cubicBezTo>
                <a:lnTo>
                  <a:pt x="20291" y="21600"/>
                </a:lnTo>
                <a:cubicBezTo>
                  <a:pt x="20446" y="21600"/>
                  <a:pt x="20573" y="21116"/>
                  <a:pt x="20573" y="20520"/>
                </a:cubicBezTo>
                <a:lnTo>
                  <a:pt x="20573" y="13439"/>
                </a:lnTo>
                <a:lnTo>
                  <a:pt x="21600" y="11272"/>
                </a:lnTo>
                <a:lnTo>
                  <a:pt x="20573" y="9112"/>
                </a:lnTo>
                <a:lnTo>
                  <a:pt x="20573" y="1080"/>
                </a:lnTo>
                <a:cubicBezTo>
                  <a:pt x="20573" y="484"/>
                  <a:pt x="20446" y="0"/>
                  <a:pt x="20291" y="0"/>
                </a:cubicBezTo>
                <a:lnTo>
                  <a:pt x="282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9" name="data"/>
          <p:cNvSpPr txBox="1"/>
          <p:nvPr/>
        </p:nvSpPr>
        <p:spPr>
          <a:xfrm>
            <a:off x="6529635" y="2009154"/>
            <a:ext cx="6313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data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2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3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4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5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6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7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8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79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80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381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2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3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384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385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386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7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8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389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390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391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392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393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394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395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396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397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398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399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00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01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02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03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04" name="the [3,20] list starts at index address 8 in the giant list"/>
          <p:cNvSpPr txBox="1"/>
          <p:nvPr/>
        </p:nvSpPr>
        <p:spPr>
          <a:xfrm>
            <a:off x="493774" y="7118349"/>
            <a:ext cx="67620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[3,20]</a:t>
            </a:r>
            <a:r>
              <a:t> list starts at </a:t>
            </a:r>
            <a:r>
              <a:rPr strike="sngStrike"/>
              <a:t>index</a:t>
            </a:r>
            <a:r>
              <a:t>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address</a:t>
            </a:r>
            <a:r>
              <a:t> </a:t>
            </a:r>
            <a:r>
              <a:rPr>
                <a:solidFill>
                  <a:schemeClr val="accent1"/>
                </a:solidFill>
              </a:rPr>
              <a:t>8</a:t>
            </a:r>
            <a:r>
              <a:t> in the giant list</a:t>
            </a:r>
          </a:p>
        </p:txBody>
      </p:sp>
      <p:sp>
        <p:nvSpPr>
          <p:cNvPr id="405" name="the [11,22,33] list starts at address 12 in the giant list"/>
          <p:cNvSpPr txBox="1"/>
          <p:nvPr/>
        </p:nvSpPr>
        <p:spPr>
          <a:xfrm>
            <a:off x="5169904" y="8235949"/>
            <a:ext cx="66807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[11,22,33]</a:t>
            </a:r>
            <a:r>
              <a:t> list starts at address </a:t>
            </a:r>
            <a:r>
              <a:rPr>
                <a:solidFill>
                  <a:schemeClr val="accent1"/>
                </a:solidFill>
              </a:rPr>
              <a:t>12</a:t>
            </a:r>
            <a:r>
              <a:t> in the giant list</a:t>
            </a:r>
          </a:p>
        </p:txBody>
      </p:sp>
      <p:sp>
        <p:nvSpPr>
          <p:cNvPr id="406" name="Line"/>
          <p:cNvSpPr/>
          <p:nvPr/>
        </p:nvSpPr>
        <p:spPr>
          <a:xfrm flipV="1">
            <a:off x="5401407" y="6009134"/>
            <a:ext cx="1451075" cy="1147317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7" name="Line"/>
          <p:cNvSpPr/>
          <p:nvPr/>
        </p:nvSpPr>
        <p:spPr>
          <a:xfrm flipV="1">
            <a:off x="9754003" y="6099795"/>
            <a:ext cx="57250" cy="2052142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1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2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3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4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5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6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7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18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19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20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1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2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23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24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425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6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27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428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429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430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431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432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33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434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435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436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437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438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39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40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41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42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43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444" name="# fast…"/>
          <p:cNvSpPr txBox="1"/>
          <p:nvPr/>
        </p:nvSpPr>
        <p:spPr>
          <a:xfrm>
            <a:off x="8126536" y="6946899"/>
            <a:ext cx="249212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</p:txBody>
      </p:sp>
      <p:sp>
        <p:nvSpPr>
          <p:cNvPr id="445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48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49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0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1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2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3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4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5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56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57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8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59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60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61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462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463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64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465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466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467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468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469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70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471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472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473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474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475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476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477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478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79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480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481" name="# fast…"/>
          <p:cNvSpPr txBox="1"/>
          <p:nvPr/>
        </p:nvSpPr>
        <p:spPr>
          <a:xfrm>
            <a:off x="8126536" y="6946899"/>
            <a:ext cx="249212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</p:txBody>
      </p:sp>
      <p:sp>
        <p:nvSpPr>
          <p:cNvPr id="482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  <p:sp>
        <p:nvSpPr>
          <p:cNvPr id="483" name="Line"/>
          <p:cNvSpPr/>
          <p:nvPr/>
        </p:nvSpPr>
        <p:spPr>
          <a:xfrm>
            <a:off x="11926577" y="4377704"/>
            <a:ext cx="1" cy="4572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8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3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494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495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6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97" name="11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498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499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00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0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0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0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0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0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0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0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0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0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1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1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1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1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1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1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1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1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1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19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520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2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0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31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53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4" name="Square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/>
          </a:p>
        </p:txBody>
      </p:sp>
      <p:sp>
        <p:nvSpPr>
          <p:cNvPr id="535" name="22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536" name="33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37" name="44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3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3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4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4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4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4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4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4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4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4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4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4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5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5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5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5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5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5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56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557" name="implications for performance..."/>
          <p:cNvSpPr txBox="1"/>
          <p:nvPr/>
        </p:nvSpPr>
        <p:spPr>
          <a:xfrm>
            <a:off x="1605942" y="7531099"/>
            <a:ext cx="35724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implications for performance...</a:t>
            </a:r>
          </a:p>
        </p:txBody>
      </p:sp>
      <p:sp>
        <p:nvSpPr>
          <p:cNvPr id="561" name="Connection Line"/>
          <p:cNvSpPr/>
          <p:nvPr/>
        </p:nvSpPr>
        <p:spPr>
          <a:xfrm>
            <a:off x="9746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2" name="Connection Line"/>
          <p:cNvSpPr/>
          <p:nvPr/>
        </p:nvSpPr>
        <p:spPr>
          <a:xfrm>
            <a:off x="10508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3" name="Connection Line"/>
          <p:cNvSpPr/>
          <p:nvPr/>
        </p:nvSpPr>
        <p:spPr>
          <a:xfrm>
            <a:off x="11270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6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7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8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69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0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1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2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3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74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575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6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77" name="22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22</a:t>
            </a:r>
          </a:p>
        </p:txBody>
      </p:sp>
      <p:sp>
        <p:nvSpPr>
          <p:cNvPr id="578" name="33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33</a:t>
            </a:r>
          </a:p>
        </p:txBody>
      </p:sp>
      <p:sp>
        <p:nvSpPr>
          <p:cNvPr id="579" name="44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44</a:t>
            </a:r>
          </a:p>
        </p:txBody>
      </p:sp>
      <p:sp>
        <p:nvSpPr>
          <p:cNvPr id="580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8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8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58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58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58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8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58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58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58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59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59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59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59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59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59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59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59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59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99" name="# fast…"/>
          <p:cNvSpPr txBox="1"/>
          <p:nvPr/>
        </p:nvSpPr>
        <p:spPr>
          <a:xfrm>
            <a:off x="8126536" y="6946900"/>
            <a:ext cx="2492128" cy="194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fast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L2.append(44)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# slow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L2.pop(0)</a:t>
            </a:r>
          </a:p>
        </p:txBody>
      </p:sp>
      <p:sp>
        <p:nvSpPr>
          <p:cNvPr id="600" name="We'll think more rigorously about…"/>
          <p:cNvSpPr txBox="1"/>
          <p:nvPr/>
        </p:nvSpPr>
        <p:spPr>
          <a:xfrm>
            <a:off x="849895" y="7353300"/>
            <a:ext cx="508456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We'll think more rigorously about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performance in CS 320 (big-O notation)</a:t>
            </a:r>
          </a:p>
        </p:txBody>
      </p:sp>
      <p:sp>
        <p:nvSpPr>
          <p:cNvPr id="604" name="Connection Line"/>
          <p:cNvSpPr/>
          <p:nvPr/>
        </p:nvSpPr>
        <p:spPr>
          <a:xfrm>
            <a:off x="9746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05" name="Connection Line"/>
          <p:cNvSpPr/>
          <p:nvPr/>
        </p:nvSpPr>
        <p:spPr>
          <a:xfrm>
            <a:off x="10508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06" name="Connection Line"/>
          <p:cNvSpPr/>
          <p:nvPr/>
        </p:nvSpPr>
        <p:spPr>
          <a:xfrm>
            <a:off x="11270191" y="4395072"/>
            <a:ext cx="720776" cy="364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1" extrusionOk="0">
                <a:moveTo>
                  <a:pt x="0" y="15695"/>
                </a:moveTo>
                <a:cubicBezTo>
                  <a:pt x="6782" y="-5399"/>
                  <a:pt x="13982" y="-5230"/>
                  <a:pt x="21600" y="16201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>
            <a:extLst>
              <a:ext uri="{FF2B5EF4-FFF2-40B4-BE49-F238E27FC236}">
                <a16:creationId xmlns:a16="http://schemas.microsoft.com/office/drawing/2014/main" id="{F326D345-2FA4-B0AC-AA03-3BBB2243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8" y="234950"/>
            <a:ext cx="11099800" cy="901700"/>
          </a:xfrm>
        </p:spPr>
        <p:txBody>
          <a:bodyPr/>
          <a:lstStyle/>
          <a:p>
            <a:pPr algn="l" eaLnBrk="1"/>
            <a:r>
              <a:rPr lang="en-US" altLang="en-US" sz="480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My world </a:t>
            </a:r>
            <a:r>
              <a:rPr lang="en-US" altLang="en-US" sz="480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Wingdings" pitchFamily="2" charset="2"/>
              </a:rPr>
              <a:t></a:t>
            </a:r>
            <a:endParaRPr lang="en-US" altLang="en-US" sz="480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  <p:pic>
        <p:nvPicPr>
          <p:cNvPr id="3" name="Picture 2" descr="A person and person holding a baby&#10;&#10;Description automatically generated with medium confidence">
            <a:extLst>
              <a:ext uri="{FF2B5EF4-FFF2-40B4-BE49-F238E27FC236}">
                <a16:creationId xmlns:a16="http://schemas.microsoft.com/office/drawing/2014/main" id="{D7442F88-890F-F995-5858-0BED5D5EA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707" y="1236411"/>
            <a:ext cx="5798721" cy="7731628"/>
          </a:xfrm>
          <a:prstGeom prst="rect">
            <a:avLst/>
          </a:prstGeom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51FCB471-7240-B8CB-2943-8BAC3F1301BE}"/>
              </a:ext>
            </a:extLst>
          </p:cNvPr>
          <p:cNvSpPr txBox="1">
            <a:spLocks/>
          </p:cNvSpPr>
          <p:nvPr/>
        </p:nvSpPr>
        <p:spPr bwMode="auto">
          <a:xfrm>
            <a:off x="7065034" y="9067388"/>
            <a:ext cx="4950073" cy="610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ctr" eaLnBrk="1"/>
            <a:r>
              <a:rPr lang="en-US" altLang="en-US" sz="3300" b="0" i="1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Passion: Running / working out</a:t>
            </a:r>
          </a:p>
        </p:txBody>
      </p:sp>
      <p:pic>
        <p:nvPicPr>
          <p:cNvPr id="6" name="Picture 5" descr="A child standing in front of a christmas tree&#10;&#10;Description automatically generated">
            <a:extLst>
              <a:ext uri="{FF2B5EF4-FFF2-40B4-BE49-F238E27FC236}">
                <a16:creationId xmlns:a16="http://schemas.microsoft.com/office/drawing/2014/main" id="{18E41AAF-CE3B-A25A-4122-119A612456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38" y="1236411"/>
            <a:ext cx="5798721" cy="773162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09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0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1" name="8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12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3" name="8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14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5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6" name="3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17" name="2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20</a:t>
            </a:r>
          </a:p>
        </p:txBody>
      </p:sp>
      <p:sp>
        <p:nvSpPr>
          <p:cNvPr id="618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19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0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1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2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3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4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25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626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627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28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629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630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31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632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633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634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635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636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637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638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639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640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pic>
        <p:nvPicPr>
          <p:cNvPr id="64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5" y="6634162"/>
            <a:ext cx="4216400" cy="2057401"/>
          </a:xfrm>
          <a:prstGeom prst="rect">
            <a:avLst/>
          </a:prstGeom>
          <a:ln w="12700">
            <a:miter lim="400000"/>
          </a:ln>
        </p:spPr>
      </p:pic>
      <p:sp>
        <p:nvSpPr>
          <p:cNvPr id="642" name="PythonTutor's visualization"/>
          <p:cNvSpPr txBox="1"/>
          <p:nvPr/>
        </p:nvSpPr>
        <p:spPr>
          <a:xfrm>
            <a:off x="5247741" y="8832849"/>
            <a:ext cx="340087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PythonTutor's visualization</a:t>
            </a:r>
          </a:p>
        </p:txBody>
      </p:sp>
      <p:pic>
        <p:nvPicPr>
          <p:cNvPr id="64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525" y="6932612"/>
            <a:ext cx="2705100" cy="1841501"/>
          </a:xfrm>
          <a:prstGeom prst="rect">
            <a:avLst/>
          </a:prstGeom>
          <a:ln w="12700">
            <a:miter lim="400000"/>
          </a:ln>
        </p:spPr>
      </p:pic>
      <p:sp>
        <p:nvSpPr>
          <p:cNvPr id="644" name="the x variable is at address 3"/>
          <p:cNvSpPr txBox="1"/>
          <p:nvPr/>
        </p:nvSpPr>
        <p:spPr>
          <a:xfrm>
            <a:off x="4425887" y="3064842"/>
            <a:ext cx="36221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t> variable is at address </a:t>
            </a:r>
            <a:r>
              <a:rPr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645" name="the y variable is at address 5"/>
          <p:cNvSpPr txBox="1"/>
          <p:nvPr/>
        </p:nvSpPr>
        <p:spPr>
          <a:xfrm>
            <a:off x="5311638" y="3750642"/>
            <a:ext cx="36032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the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y</a:t>
            </a:r>
            <a:r>
              <a:t> variable is at address </a:t>
            </a:r>
            <a:r>
              <a:rPr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649" name="Connection Line"/>
          <p:cNvSpPr/>
          <p:nvPr/>
        </p:nvSpPr>
        <p:spPr>
          <a:xfrm>
            <a:off x="3358091" y="3339397"/>
            <a:ext cx="1075532" cy="1496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883" y="8412"/>
                  <a:pt x="9083" y="1212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50" name="Connection Line"/>
          <p:cNvSpPr/>
          <p:nvPr/>
        </p:nvSpPr>
        <p:spPr>
          <a:xfrm>
            <a:off x="4882091" y="4016912"/>
            <a:ext cx="380654" cy="8190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329" y="8287"/>
                  <a:pt x="9529" y="1087"/>
                  <a:pt x="2160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648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5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0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1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4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5" name="0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6" name="0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7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6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67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67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67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67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67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67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67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67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67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67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68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68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68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68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68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685" name="Is this really all we have for state?"/>
          <p:cNvSpPr txBox="1"/>
          <p:nvPr/>
        </p:nvSpPr>
        <p:spPr>
          <a:xfrm>
            <a:off x="2655341" y="7226299"/>
            <a:ext cx="769411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Is this really all we have for state?</a:t>
            </a:r>
          </a:p>
        </p:txBody>
      </p:sp>
      <p:sp>
        <p:nvSpPr>
          <p:cNvPr id="68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687" name="discuss: how?"/>
          <p:cNvSpPr txBox="1"/>
          <p:nvPr/>
        </p:nvSpPr>
        <p:spPr>
          <a:xfrm>
            <a:off x="3236602" y="2614641"/>
            <a:ext cx="173355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discuss: how?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0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1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2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3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4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5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6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7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8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99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0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1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2" name="67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67</a:t>
            </a:r>
          </a:p>
        </p:txBody>
      </p:sp>
      <p:sp>
        <p:nvSpPr>
          <p:cNvPr id="703" name="65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65</a:t>
            </a:r>
          </a:p>
        </p:txBody>
      </p:sp>
      <p:sp>
        <p:nvSpPr>
          <p:cNvPr id="704" name="66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66</a:t>
            </a:r>
          </a:p>
        </p:txBody>
      </p:sp>
      <p:sp>
        <p:nvSpPr>
          <p:cNvPr id="705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06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07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08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09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10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11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12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13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714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715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716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717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718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719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720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721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722" name="???"/>
          <p:cNvSpPr txBox="1"/>
          <p:nvPr/>
        </p:nvSpPr>
        <p:spPr>
          <a:xfrm>
            <a:off x="9431176" y="3763342"/>
            <a:ext cx="41880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???</a:t>
            </a:r>
          </a:p>
        </p:txBody>
      </p:sp>
      <p:sp>
        <p:nvSpPr>
          <p:cNvPr id="730" name="Connection Line"/>
          <p:cNvSpPr/>
          <p:nvPr/>
        </p:nvSpPr>
        <p:spPr>
          <a:xfrm>
            <a:off x="10042259" y="4023638"/>
            <a:ext cx="491333" cy="7312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0026" y="9872"/>
                  <a:pt x="12826" y="2672"/>
                  <a:pt x="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724" name="encoding:"/>
          <p:cNvSpPr txBox="1"/>
          <p:nvPr/>
        </p:nvSpPr>
        <p:spPr>
          <a:xfrm>
            <a:off x="5721039" y="7523162"/>
            <a:ext cx="12858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encoding:</a:t>
            </a:r>
          </a:p>
        </p:txBody>
      </p:sp>
      <p:sp>
        <p:nvSpPr>
          <p:cNvPr id="725" name="code…"/>
          <p:cNvSpPr txBox="1"/>
          <p:nvPr/>
        </p:nvSpPr>
        <p:spPr>
          <a:xfrm>
            <a:off x="8011901" y="6634162"/>
            <a:ext cx="717353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65</a:t>
            </a:r>
          </a:p>
          <a:p>
            <a:pPr>
              <a:defRPr b="0"/>
            </a:pPr>
            <a:r>
              <a:t>66</a:t>
            </a:r>
          </a:p>
          <a:p>
            <a:pPr>
              <a:defRPr b="0"/>
            </a:pPr>
            <a:r>
              <a:t>67</a:t>
            </a:r>
          </a:p>
          <a:p>
            <a:pPr>
              <a:defRPr b="0"/>
            </a:pPr>
            <a:r>
              <a:t>68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26" name="letter…"/>
          <p:cNvSpPr txBox="1"/>
          <p:nvPr/>
        </p:nvSpPr>
        <p:spPr>
          <a:xfrm>
            <a:off x="9242164" y="6634162"/>
            <a:ext cx="79682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letter</a:t>
            </a:r>
          </a:p>
          <a:p>
            <a:pPr>
              <a:defRPr b="0"/>
            </a:pPr>
            <a:r>
              <a:t>A</a:t>
            </a:r>
          </a:p>
          <a:p>
            <a:pPr>
              <a:defRPr b="0"/>
            </a:pPr>
            <a:r>
              <a:t>B</a:t>
            </a:r>
          </a:p>
          <a:p>
            <a:pPr>
              <a:defRPr b="0"/>
            </a:pPr>
            <a:r>
              <a:t>C</a:t>
            </a:r>
          </a:p>
          <a:p>
            <a:pPr>
              <a:defRPr b="0"/>
            </a:pPr>
            <a:r>
              <a:t>D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27" name="Line"/>
          <p:cNvSpPr/>
          <p:nvPr/>
        </p:nvSpPr>
        <p:spPr>
          <a:xfrm>
            <a:off x="7735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28" name="f = open(&quot;file.txt&quot;, encoding=&quot;utf-8&quot;)"/>
          <p:cNvSpPr txBox="1"/>
          <p:nvPr/>
        </p:nvSpPr>
        <p:spPr>
          <a:xfrm>
            <a:off x="832656" y="8496300"/>
            <a:ext cx="590644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 = open("file.txt", encoding="utf-8")</a:t>
            </a:r>
          </a:p>
        </p:txBody>
      </p:sp>
      <p:sp>
        <p:nvSpPr>
          <p:cNvPr id="729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3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4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5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6" name="0"/>
          <p:cNvSpPr/>
          <p:nvPr/>
        </p:nvSpPr>
        <p:spPr>
          <a:xfrm>
            <a:off x="3746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7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8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39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0" name="0"/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1" name="0"/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2" name="0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3" name="0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4" name="0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5" name="67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67</a:t>
            </a:r>
          </a:p>
        </p:txBody>
      </p:sp>
      <p:sp>
        <p:nvSpPr>
          <p:cNvPr id="746" name="65"/>
          <p:cNvSpPr/>
          <p:nvPr/>
        </p:nvSpPr>
        <p:spPr>
          <a:xfrm>
            <a:off x="10858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65</a:t>
            </a:r>
          </a:p>
        </p:txBody>
      </p:sp>
      <p:sp>
        <p:nvSpPr>
          <p:cNvPr id="747" name="66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66</a:t>
            </a:r>
          </a:p>
        </p:txBody>
      </p:sp>
      <p:sp>
        <p:nvSpPr>
          <p:cNvPr id="74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4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5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5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5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5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5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5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5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75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75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75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76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76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76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76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764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code</a:t>
            </a:r>
          </a:p>
        </p:txBody>
      </p:sp>
      <p:sp>
        <p:nvSpPr>
          <p:cNvPr id="765" name="&quot;CAB&quot;"/>
          <p:cNvSpPr txBox="1"/>
          <p:nvPr/>
        </p:nvSpPr>
        <p:spPr>
          <a:xfrm>
            <a:off x="8922382" y="3763342"/>
            <a:ext cx="92839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"CAB"</a:t>
            </a:r>
          </a:p>
        </p:txBody>
      </p:sp>
      <p:sp>
        <p:nvSpPr>
          <p:cNvPr id="773" name="Connection Line"/>
          <p:cNvSpPr/>
          <p:nvPr/>
        </p:nvSpPr>
        <p:spPr>
          <a:xfrm>
            <a:off x="10042259" y="4023638"/>
            <a:ext cx="491333" cy="7312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0026" y="9872"/>
                  <a:pt x="12826" y="2672"/>
                  <a:pt x="0" y="0"/>
                </a:cubicBezTo>
              </a:path>
            </a:pathLst>
          </a:cu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767" name="code…"/>
          <p:cNvSpPr txBox="1"/>
          <p:nvPr/>
        </p:nvSpPr>
        <p:spPr>
          <a:xfrm>
            <a:off x="8011901" y="6634162"/>
            <a:ext cx="717353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65</a:t>
            </a:r>
          </a:p>
          <a:p>
            <a:pPr>
              <a:defRPr b="0"/>
            </a:pPr>
            <a:r>
              <a:t>66</a:t>
            </a:r>
          </a:p>
          <a:p>
            <a:pPr>
              <a:defRPr b="0"/>
            </a:pPr>
            <a:r>
              <a:t>67</a:t>
            </a:r>
          </a:p>
          <a:p>
            <a:pPr>
              <a:defRPr b="0"/>
            </a:pPr>
            <a:r>
              <a:t>68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68" name="letter…"/>
          <p:cNvSpPr txBox="1"/>
          <p:nvPr/>
        </p:nvSpPr>
        <p:spPr>
          <a:xfrm>
            <a:off x="9242164" y="6634162"/>
            <a:ext cx="79682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letter</a:t>
            </a:r>
          </a:p>
          <a:p>
            <a:pPr>
              <a:defRPr b="0"/>
            </a:pPr>
            <a:r>
              <a:t>A</a:t>
            </a:r>
          </a:p>
          <a:p>
            <a:pPr>
              <a:defRPr b="0"/>
            </a:pPr>
            <a:r>
              <a:t>B</a:t>
            </a:r>
          </a:p>
          <a:p>
            <a:pPr>
              <a:defRPr b="0"/>
            </a:pPr>
            <a:r>
              <a:t>C</a:t>
            </a:r>
          </a:p>
          <a:p>
            <a:pPr>
              <a:defRPr b="0"/>
            </a:pPr>
            <a:r>
              <a:t>D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769" name="Line"/>
          <p:cNvSpPr/>
          <p:nvPr/>
        </p:nvSpPr>
        <p:spPr>
          <a:xfrm>
            <a:off x="7735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70" name="encoding:"/>
          <p:cNvSpPr txBox="1"/>
          <p:nvPr/>
        </p:nvSpPr>
        <p:spPr>
          <a:xfrm>
            <a:off x="5721039" y="7523162"/>
            <a:ext cx="12858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encoding:</a:t>
            </a:r>
          </a:p>
        </p:txBody>
      </p:sp>
      <p:sp>
        <p:nvSpPr>
          <p:cNvPr id="771" name="f = open(&quot;file.txt&quot;, encoding=&quot;utf-8&quot;)"/>
          <p:cNvSpPr txBox="1"/>
          <p:nvPr/>
        </p:nvSpPr>
        <p:spPr>
          <a:xfrm>
            <a:off x="832656" y="8496300"/>
            <a:ext cx="590644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 = open("file.txt", encoding="utf-8")</a:t>
            </a:r>
          </a:p>
        </p:txBody>
      </p:sp>
      <p:sp>
        <p:nvSpPr>
          <p:cNvPr id="772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92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793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794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795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796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797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798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799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00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801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802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803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804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805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806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807" name="How can we use one giant list to handle the following?…"/>
          <p:cNvSpPr txBox="1"/>
          <p:nvPr/>
        </p:nvSpPr>
        <p:spPr>
          <a:xfrm>
            <a:off x="952500" y="1050602"/>
            <a:ext cx="11099800" cy="2769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3200" b="0"/>
            </a:pPr>
            <a:r>
              <a:t>How can we use one giant list to handle the following?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multiple lists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variables and other references</a:t>
            </a:r>
          </a:p>
          <a:p>
            <a:pPr marL="635000" indent="-444500" algn="l">
              <a:buSzPct val="145000"/>
              <a:buChar char="•"/>
              <a:defRPr sz="2800" b="0"/>
            </a:pPr>
            <a:r>
              <a:t>strings</a:t>
            </a:r>
          </a:p>
          <a:p>
            <a:pPr marL="635000" indent="-444500" algn="l">
              <a:buSzPct val="145000"/>
              <a:buChar char="•"/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code</a:t>
            </a:r>
          </a:p>
        </p:txBody>
      </p:sp>
      <p:sp>
        <p:nvSpPr>
          <p:cNvPr id="808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09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10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1" name="while ????:…"/>
          <p:cNvSpPr txBox="1"/>
          <p:nvPr/>
        </p:nvSpPr>
        <p:spPr>
          <a:xfrm>
            <a:off x="8123376" y="2415480"/>
            <a:ext cx="3789499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err="1"/>
              <a:t>i</a:t>
            </a:r>
            <a:r>
              <a:rPr lang="en-US" dirty="0"/>
              <a:t> = 0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while ????: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</a:t>
            </a:r>
            <a:r>
              <a:rPr dirty="0" err="1"/>
              <a:t>i</a:t>
            </a:r>
            <a:r>
              <a:rPr dirty="0"/>
              <a:t> += 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</a:t>
            </a:r>
            <a:r>
              <a:rPr lang="en-US" dirty="0"/>
              <a:t># what line next?</a:t>
            </a:r>
            <a:endParaRPr dirty="0"/>
          </a:p>
        </p:txBody>
      </p:sp>
      <p:sp>
        <p:nvSpPr>
          <p:cNvPr id="812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813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818" name="Connection Line"/>
          <p:cNvSpPr/>
          <p:nvPr/>
        </p:nvSpPr>
        <p:spPr>
          <a:xfrm>
            <a:off x="7549588" y="4468248"/>
            <a:ext cx="847329" cy="339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0" y="510"/>
                </a:moveTo>
                <a:cubicBezTo>
                  <a:pt x="8157" y="-1940"/>
                  <a:pt x="15357" y="4443"/>
                  <a:pt x="2160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815" name="operator"/>
          <p:cNvSpPr txBox="1"/>
          <p:nvPr/>
        </p:nvSpPr>
        <p:spPr>
          <a:xfrm>
            <a:off x="6246986" y="4203699"/>
            <a:ext cx="12220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operator</a:t>
            </a:r>
          </a:p>
        </p:txBody>
      </p:sp>
      <p:sp>
        <p:nvSpPr>
          <p:cNvPr id="819" name="Connection Line"/>
          <p:cNvSpPr/>
          <p:nvPr/>
        </p:nvSpPr>
        <p:spPr>
          <a:xfrm>
            <a:off x="9073588" y="4350240"/>
            <a:ext cx="383385" cy="457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21600" y="510"/>
                </a:moveTo>
                <a:cubicBezTo>
                  <a:pt x="13443" y="-1940"/>
                  <a:pt x="6243" y="4443"/>
                  <a:pt x="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817" name="operand"/>
          <p:cNvSpPr txBox="1"/>
          <p:nvPr/>
        </p:nvSpPr>
        <p:spPr>
          <a:xfrm>
            <a:off x="9456973" y="3985703"/>
            <a:ext cx="12567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operand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18" name="0">
            <a:extLst>
              <a:ext uri="{FF2B5EF4-FFF2-40B4-BE49-F238E27FC236}">
                <a16:creationId xmlns:a16="http://schemas.microsoft.com/office/drawing/2014/main" id="{633B9B1A-D94A-2278-932C-6F2E8430535F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9" name="0">
            <a:extLst>
              <a:ext uri="{FF2B5EF4-FFF2-40B4-BE49-F238E27FC236}">
                <a16:creationId xmlns:a16="http://schemas.microsoft.com/office/drawing/2014/main" id="{8148B210-3DA4-8745-206A-878A2DCE14A5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0" name="0">
            <a:extLst>
              <a:ext uri="{FF2B5EF4-FFF2-40B4-BE49-F238E27FC236}">
                <a16:creationId xmlns:a16="http://schemas.microsoft.com/office/drawing/2014/main" id="{B39A4E23-6B6A-B4F8-883C-06FAB9B79B75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1" name="0">
            <a:extLst>
              <a:ext uri="{FF2B5EF4-FFF2-40B4-BE49-F238E27FC236}">
                <a16:creationId xmlns:a16="http://schemas.microsoft.com/office/drawing/2014/main" id="{B425969E-1465-B9F6-66B9-DE2252022DCA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2" name="0">
            <a:extLst>
              <a:ext uri="{FF2B5EF4-FFF2-40B4-BE49-F238E27FC236}">
                <a16:creationId xmlns:a16="http://schemas.microsoft.com/office/drawing/2014/main" id="{E50A5EE5-C25E-DAC6-0230-2AABC08F9A72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23" name="0">
            <a:extLst>
              <a:ext uri="{FF2B5EF4-FFF2-40B4-BE49-F238E27FC236}">
                <a16:creationId xmlns:a16="http://schemas.microsoft.com/office/drawing/2014/main" id="{0D352A4E-1F85-AD89-F653-15E323DBDF92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4" name="0">
            <a:extLst>
              <a:ext uri="{FF2B5EF4-FFF2-40B4-BE49-F238E27FC236}">
                <a16:creationId xmlns:a16="http://schemas.microsoft.com/office/drawing/2014/main" id="{0E019B4C-5FE8-8623-12BE-3C35EB9D5131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25" name="5">
            <a:extLst>
              <a:ext uri="{FF2B5EF4-FFF2-40B4-BE49-F238E27FC236}">
                <a16:creationId xmlns:a16="http://schemas.microsoft.com/office/drawing/2014/main" id="{78518C32-9B96-96BF-9997-D9675C8074AC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26" name="2">
            <a:extLst>
              <a:ext uri="{FF2B5EF4-FFF2-40B4-BE49-F238E27FC236}">
                <a16:creationId xmlns:a16="http://schemas.microsoft.com/office/drawing/2014/main" id="{0F555A0E-F7B8-1DBF-9DD2-5E334CA86B09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27" name="33">
            <a:extLst>
              <a:ext uri="{FF2B5EF4-FFF2-40B4-BE49-F238E27FC236}">
                <a16:creationId xmlns:a16="http://schemas.microsoft.com/office/drawing/2014/main" id="{ADA63ECB-78C7-9D65-FEB5-7ED2F6018E9C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8" name="8">
            <a:extLst>
              <a:ext uri="{FF2B5EF4-FFF2-40B4-BE49-F238E27FC236}">
                <a16:creationId xmlns:a16="http://schemas.microsoft.com/office/drawing/2014/main" id="{64042DC8-826E-D5EC-59ED-3A9B10E553C0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29" name="0">
            <a:extLst>
              <a:ext uri="{FF2B5EF4-FFF2-40B4-BE49-F238E27FC236}">
                <a16:creationId xmlns:a16="http://schemas.microsoft.com/office/drawing/2014/main" id="{650FEF7C-0A3E-A94D-9066-C0760EA6EB28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0" name="8">
            <a:extLst>
              <a:ext uri="{FF2B5EF4-FFF2-40B4-BE49-F238E27FC236}">
                <a16:creationId xmlns:a16="http://schemas.microsoft.com/office/drawing/2014/main" id="{7ED42CA4-7117-D33D-1777-886A35D3F6D4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34" name="Connection Line">
            <a:extLst>
              <a:ext uri="{FF2B5EF4-FFF2-40B4-BE49-F238E27FC236}">
                <a16:creationId xmlns:a16="http://schemas.microsoft.com/office/drawing/2014/main" id="{488B28E7-A616-1DC7-80CD-83BC0D9482A3}"/>
              </a:ext>
            </a:extLst>
          </p:cNvPr>
          <p:cNvSpPr/>
          <p:nvPr/>
        </p:nvSpPr>
        <p:spPr>
          <a:xfrm>
            <a:off x="9701965" y="4457627"/>
            <a:ext cx="45719" cy="37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60" extrusionOk="0">
                <a:moveTo>
                  <a:pt x="21600" y="510"/>
                </a:moveTo>
                <a:cubicBezTo>
                  <a:pt x="13443" y="-1940"/>
                  <a:pt x="6243" y="4443"/>
                  <a:pt x="0" y="1966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35" name="0">
            <a:extLst>
              <a:ext uri="{FF2B5EF4-FFF2-40B4-BE49-F238E27FC236}">
                <a16:creationId xmlns:a16="http://schemas.microsoft.com/office/drawing/2014/main" id="{023A0D10-1614-D2CD-B845-6C8ED2FA9356}"/>
              </a:ext>
            </a:extLst>
          </p:cNvPr>
          <p:cNvSpPr/>
          <p:nvPr/>
        </p:nvSpPr>
        <p:spPr>
          <a:xfrm>
            <a:off x="3749055" y="4870448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8" name="...">
            <a:extLst>
              <a:ext uri="{FF2B5EF4-FFF2-40B4-BE49-F238E27FC236}">
                <a16:creationId xmlns:a16="http://schemas.microsoft.com/office/drawing/2014/main" id="{54189685-1322-FF0D-4D3A-9BC3136AD7A6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39" name="...">
            <a:extLst>
              <a:ext uri="{FF2B5EF4-FFF2-40B4-BE49-F238E27FC236}">
                <a16:creationId xmlns:a16="http://schemas.microsoft.com/office/drawing/2014/main" id="{5C2134AE-A97E-10A0-2555-16FF6C136367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4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84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4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4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4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84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4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84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84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84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85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85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85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85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85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855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56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857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860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85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59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861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863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864" name="Line"/>
          <p:cNvSpPr/>
          <p:nvPr/>
        </p:nvSpPr>
        <p:spPr>
          <a:xfrm flipH="1">
            <a:off x="7093607" y="3656184"/>
            <a:ext cx="951261" cy="113653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5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86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pic>
        <p:nvPicPr>
          <p:cNvPr id="86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50" y="6572250"/>
            <a:ext cx="4610100" cy="3009900"/>
          </a:xfrm>
          <a:prstGeom prst="rect">
            <a:avLst/>
          </a:prstGeom>
          <a:ln w="12700">
            <a:miter lim="400000"/>
          </a:ln>
        </p:spPr>
      </p:pic>
      <p:sp>
        <p:nvSpPr>
          <p:cNvPr id="868" name="Square"/>
          <p:cNvSpPr/>
          <p:nvPr/>
        </p:nvSpPr>
        <p:spPr>
          <a:xfrm>
            <a:off x="1231900" y="7277100"/>
            <a:ext cx="1270000" cy="1270000"/>
          </a:xfrm>
          <a:prstGeom prst="rect">
            <a:avLst/>
          </a:prstGeom>
          <a:solidFill>
            <a:srgbClr val="FFFFFF"/>
          </a:solidFill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869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7340600"/>
            <a:ext cx="1928962" cy="101600"/>
          </a:xfrm>
          <a:prstGeom prst="rect">
            <a:avLst/>
          </a:prstGeom>
        </p:spPr>
      </p:pic>
      <p:pic>
        <p:nvPicPr>
          <p:cNvPr id="871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7670800"/>
            <a:ext cx="1928962" cy="101600"/>
          </a:xfrm>
          <a:prstGeom prst="rect">
            <a:avLst/>
          </a:prstGeom>
        </p:spPr>
      </p:pic>
      <p:pic>
        <p:nvPicPr>
          <p:cNvPr id="873" name="Line Line" descr="Line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8001000"/>
            <a:ext cx="1928962" cy="101600"/>
          </a:xfrm>
          <a:prstGeom prst="rect">
            <a:avLst/>
          </a:prstGeom>
        </p:spPr>
      </p:pic>
      <p:sp>
        <p:nvSpPr>
          <p:cNvPr id="3" name="0">
            <a:extLst>
              <a:ext uri="{FF2B5EF4-FFF2-40B4-BE49-F238E27FC236}">
                <a16:creationId xmlns:a16="http://schemas.microsoft.com/office/drawing/2014/main" id="{59F89A66-5272-A6DD-A1D7-81E66D2D4904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FFFDC212-0B4D-640A-49D8-0B8EB76CA1BF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AB629F04-4AE4-F611-1974-64A4588EAD0B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A3CEC045-9280-C9D2-BF44-1F0A324E4878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C6CFD8E2-0F6E-CF66-B060-E08CD58B5B6A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7B965423-BF98-3CAF-6DC4-616BCEC492B9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" name="0">
            <a:extLst>
              <a:ext uri="{FF2B5EF4-FFF2-40B4-BE49-F238E27FC236}">
                <a16:creationId xmlns:a16="http://schemas.microsoft.com/office/drawing/2014/main" id="{F82423BA-D344-F386-F889-422240A575B4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10" name="5">
            <a:extLst>
              <a:ext uri="{FF2B5EF4-FFF2-40B4-BE49-F238E27FC236}">
                <a16:creationId xmlns:a16="http://schemas.microsoft.com/office/drawing/2014/main" id="{50A0FC69-F231-E307-7A00-42256A9D8C59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1" name="2">
            <a:extLst>
              <a:ext uri="{FF2B5EF4-FFF2-40B4-BE49-F238E27FC236}">
                <a16:creationId xmlns:a16="http://schemas.microsoft.com/office/drawing/2014/main" id="{774F1004-4E33-661B-EDC6-87B81899EA5C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2" name="33">
            <a:extLst>
              <a:ext uri="{FF2B5EF4-FFF2-40B4-BE49-F238E27FC236}">
                <a16:creationId xmlns:a16="http://schemas.microsoft.com/office/drawing/2014/main" id="{5B12177D-097D-2AB4-909A-08017A77D527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3" name="8">
            <a:extLst>
              <a:ext uri="{FF2B5EF4-FFF2-40B4-BE49-F238E27FC236}">
                <a16:creationId xmlns:a16="http://schemas.microsoft.com/office/drawing/2014/main" id="{758F45F1-2A31-D964-5E7C-B0E8D8301985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4" name="0">
            <a:extLst>
              <a:ext uri="{FF2B5EF4-FFF2-40B4-BE49-F238E27FC236}">
                <a16:creationId xmlns:a16="http://schemas.microsoft.com/office/drawing/2014/main" id="{FF38F25F-9B96-B9A7-6303-FB07FF51B9BD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5" name="8">
            <a:extLst>
              <a:ext uri="{FF2B5EF4-FFF2-40B4-BE49-F238E27FC236}">
                <a16:creationId xmlns:a16="http://schemas.microsoft.com/office/drawing/2014/main" id="{7973EF27-3E4F-30DD-5F97-9C307235903E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7" name="...">
            <a:extLst>
              <a:ext uri="{FF2B5EF4-FFF2-40B4-BE49-F238E27FC236}">
                <a16:creationId xmlns:a16="http://schemas.microsoft.com/office/drawing/2014/main" id="{C7C76AE4-AE6D-9362-EAC3-362C868C0083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8" name="...">
            <a:extLst>
              <a:ext uri="{FF2B5EF4-FFF2-40B4-BE49-F238E27FC236}">
                <a16:creationId xmlns:a16="http://schemas.microsoft.com/office/drawing/2014/main" id="{72448283-3411-1EFF-CC4B-D6D7D49295B2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9" name="Rounded Rectangle">
            <a:extLst>
              <a:ext uri="{FF2B5EF4-FFF2-40B4-BE49-F238E27FC236}">
                <a16:creationId xmlns:a16="http://schemas.microsoft.com/office/drawing/2014/main" id="{8ADBD7FB-0F1D-CFCD-94A4-E4B365039328}"/>
              </a:ext>
            </a:extLst>
          </p:cNvPr>
          <p:cNvSpPr/>
          <p:nvPr/>
        </p:nvSpPr>
        <p:spPr>
          <a:xfrm>
            <a:off x="6670055" y="4942852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" name="2">
            <a:extLst>
              <a:ext uri="{FF2B5EF4-FFF2-40B4-BE49-F238E27FC236}">
                <a16:creationId xmlns:a16="http://schemas.microsoft.com/office/drawing/2014/main" id="{D21E52DF-6832-5038-AEFD-831605F61D37}"/>
              </a:ext>
            </a:extLst>
          </p:cNvPr>
          <p:cNvSpPr/>
          <p:nvPr/>
        </p:nvSpPr>
        <p:spPr>
          <a:xfrm>
            <a:off x="3751610" y="487680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0</a:t>
            </a:r>
            <a:endParaRPr dirty="0"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93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894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895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896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897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898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899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00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01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02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03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04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05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06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07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908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09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10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913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911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12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914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916" name="Line"/>
          <p:cNvSpPr/>
          <p:nvPr/>
        </p:nvSpPr>
        <p:spPr>
          <a:xfrm>
            <a:off x="8044867" y="3656184"/>
            <a:ext cx="221754" cy="1178722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7" name="add 2 to variable"/>
          <p:cNvSpPr txBox="1"/>
          <p:nvPr/>
        </p:nvSpPr>
        <p:spPr>
          <a:xfrm>
            <a:off x="9416839" y="3363292"/>
            <a:ext cx="217467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add 2 to variable</a:t>
            </a:r>
          </a:p>
        </p:txBody>
      </p:sp>
      <p:sp>
        <p:nvSpPr>
          <p:cNvPr id="918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919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920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0">
            <a:extLst>
              <a:ext uri="{FF2B5EF4-FFF2-40B4-BE49-F238E27FC236}">
                <a16:creationId xmlns:a16="http://schemas.microsoft.com/office/drawing/2014/main" id="{60D97CDB-0D65-F3FD-0F17-44045DAA01C2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" name="0">
            <a:extLst>
              <a:ext uri="{FF2B5EF4-FFF2-40B4-BE49-F238E27FC236}">
                <a16:creationId xmlns:a16="http://schemas.microsoft.com/office/drawing/2014/main" id="{881ECCD3-F12A-990A-D483-655EC85696CE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DC44B72A-E979-2852-A377-E94282B6F643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4D3A7263-7CAF-7F6E-D193-7C52E38EC0FC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5CD4E32F-DADE-5D85-71C1-3948397AEEED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8EF71B99-19EC-F56E-E5E2-150107A536F9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C74EC965-F271-03E7-7850-3F0344B43B2A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" name="5">
            <a:extLst>
              <a:ext uri="{FF2B5EF4-FFF2-40B4-BE49-F238E27FC236}">
                <a16:creationId xmlns:a16="http://schemas.microsoft.com/office/drawing/2014/main" id="{2FB2A839-E491-2511-636F-A8E15BCC6968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" name="2">
            <a:extLst>
              <a:ext uri="{FF2B5EF4-FFF2-40B4-BE49-F238E27FC236}">
                <a16:creationId xmlns:a16="http://schemas.microsoft.com/office/drawing/2014/main" id="{6A22385F-C522-3FBF-A6B4-2D51CB478C98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1" name="33">
            <a:extLst>
              <a:ext uri="{FF2B5EF4-FFF2-40B4-BE49-F238E27FC236}">
                <a16:creationId xmlns:a16="http://schemas.microsoft.com/office/drawing/2014/main" id="{DD40E807-8F83-A35A-175B-A132E752A2CC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2" name="8">
            <a:extLst>
              <a:ext uri="{FF2B5EF4-FFF2-40B4-BE49-F238E27FC236}">
                <a16:creationId xmlns:a16="http://schemas.microsoft.com/office/drawing/2014/main" id="{A2334BC8-F160-965B-FDAE-7E9F8ED78A22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3" name="0">
            <a:extLst>
              <a:ext uri="{FF2B5EF4-FFF2-40B4-BE49-F238E27FC236}">
                <a16:creationId xmlns:a16="http://schemas.microsoft.com/office/drawing/2014/main" id="{BC6CE10F-DB03-FF57-1BFB-57A0B5CF8F53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4" name="8">
            <a:extLst>
              <a:ext uri="{FF2B5EF4-FFF2-40B4-BE49-F238E27FC236}">
                <a16:creationId xmlns:a16="http://schemas.microsoft.com/office/drawing/2014/main" id="{812DE854-7F42-5B20-1A0B-B74E2B67DA1F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5" name="...">
            <a:extLst>
              <a:ext uri="{FF2B5EF4-FFF2-40B4-BE49-F238E27FC236}">
                <a16:creationId xmlns:a16="http://schemas.microsoft.com/office/drawing/2014/main" id="{168034FC-0020-6A97-FFD9-DF271C52963A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6" name="...">
            <a:extLst>
              <a:ext uri="{FF2B5EF4-FFF2-40B4-BE49-F238E27FC236}">
                <a16:creationId xmlns:a16="http://schemas.microsoft.com/office/drawing/2014/main" id="{7522A4A2-8966-A199-C3B6-5AF11EF8428D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...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9C898D2F-E5ED-67E5-7CBF-69E9AFF3EE91}"/>
              </a:ext>
            </a:extLst>
          </p:cNvPr>
          <p:cNvSpPr/>
          <p:nvPr/>
        </p:nvSpPr>
        <p:spPr>
          <a:xfrm>
            <a:off x="8065370" y="4942853"/>
            <a:ext cx="2046801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2">
            <a:extLst>
              <a:ext uri="{FF2B5EF4-FFF2-40B4-BE49-F238E27FC236}">
                <a16:creationId xmlns:a16="http://schemas.microsoft.com/office/drawing/2014/main" id="{04B21044-389C-A360-1F2A-B5893FA680B4}"/>
              </a:ext>
            </a:extLst>
          </p:cNvPr>
          <p:cNvSpPr/>
          <p:nvPr/>
        </p:nvSpPr>
        <p:spPr>
          <a:xfrm>
            <a:off x="3751610" y="487680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2</a:t>
            </a:r>
            <a:endParaRPr dirty="0"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39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940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941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42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43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944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945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46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47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48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49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50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51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52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53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954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55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956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959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957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58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960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962" name="Line"/>
          <p:cNvSpPr/>
          <p:nvPr/>
        </p:nvSpPr>
        <p:spPr>
          <a:xfrm>
            <a:off x="8044867" y="3656184"/>
            <a:ext cx="1534915" cy="1177557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3" name="go back to top of loop"/>
          <p:cNvSpPr txBox="1"/>
          <p:nvPr/>
        </p:nvSpPr>
        <p:spPr>
          <a:xfrm>
            <a:off x="9060842" y="3363292"/>
            <a:ext cx="28866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go back to top of loop</a:t>
            </a:r>
          </a:p>
        </p:txBody>
      </p:sp>
      <p:sp>
        <p:nvSpPr>
          <p:cNvPr id="964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965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Instruction Set</a:t>
            </a:r>
          </a:p>
        </p:txBody>
      </p:sp>
      <p:sp>
        <p:nvSpPr>
          <p:cNvPr id="966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0">
            <a:extLst>
              <a:ext uri="{FF2B5EF4-FFF2-40B4-BE49-F238E27FC236}">
                <a16:creationId xmlns:a16="http://schemas.microsoft.com/office/drawing/2014/main" id="{82AC2E70-759D-C525-C1FD-F3450C0CE16F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" name="0">
            <a:extLst>
              <a:ext uri="{FF2B5EF4-FFF2-40B4-BE49-F238E27FC236}">
                <a16:creationId xmlns:a16="http://schemas.microsoft.com/office/drawing/2014/main" id="{1D4C43A5-907C-7E56-CFDB-4637529C24F0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CE68773C-DB15-2CE0-F024-2640EF843112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B5EF1EF0-5B62-637D-5942-C90CA2FF8315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26A9BD93-7794-D8EE-2032-4C2A46CBF7F8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7C7FD89B-0453-96CE-0F22-1719F78B5A80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E5C56227-01A5-7710-1B1E-AD2FF5C317B5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" name="5">
            <a:extLst>
              <a:ext uri="{FF2B5EF4-FFF2-40B4-BE49-F238E27FC236}">
                <a16:creationId xmlns:a16="http://schemas.microsoft.com/office/drawing/2014/main" id="{1211EFDC-6ECB-B12D-4EB8-E478A05F096F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" name="2">
            <a:extLst>
              <a:ext uri="{FF2B5EF4-FFF2-40B4-BE49-F238E27FC236}">
                <a16:creationId xmlns:a16="http://schemas.microsoft.com/office/drawing/2014/main" id="{2456BD11-4FF2-8F67-EED2-4C5F77748174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1" name="33">
            <a:extLst>
              <a:ext uri="{FF2B5EF4-FFF2-40B4-BE49-F238E27FC236}">
                <a16:creationId xmlns:a16="http://schemas.microsoft.com/office/drawing/2014/main" id="{8E9128D9-2CA6-18E2-EDD7-B9ADEC84F898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2" name="8">
            <a:extLst>
              <a:ext uri="{FF2B5EF4-FFF2-40B4-BE49-F238E27FC236}">
                <a16:creationId xmlns:a16="http://schemas.microsoft.com/office/drawing/2014/main" id="{F24BCB13-D9AC-703B-60BE-28E417E24EFD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3" name="0">
            <a:extLst>
              <a:ext uri="{FF2B5EF4-FFF2-40B4-BE49-F238E27FC236}">
                <a16:creationId xmlns:a16="http://schemas.microsoft.com/office/drawing/2014/main" id="{3D27F7B8-ED5B-3415-DD9E-00BADCA63E08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4" name="8">
            <a:extLst>
              <a:ext uri="{FF2B5EF4-FFF2-40B4-BE49-F238E27FC236}">
                <a16:creationId xmlns:a16="http://schemas.microsoft.com/office/drawing/2014/main" id="{C47D5898-407A-B50D-B554-9A57F8E842B1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5" name="...">
            <a:extLst>
              <a:ext uri="{FF2B5EF4-FFF2-40B4-BE49-F238E27FC236}">
                <a16:creationId xmlns:a16="http://schemas.microsoft.com/office/drawing/2014/main" id="{575F5DA8-5AAC-64F3-496E-66723E52A9AA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6" name="...">
            <a:extLst>
              <a:ext uri="{FF2B5EF4-FFF2-40B4-BE49-F238E27FC236}">
                <a16:creationId xmlns:a16="http://schemas.microsoft.com/office/drawing/2014/main" id="{F4DDC0B4-4D39-25B9-89CC-21C8C33E1BA5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6BFCFD5C-7962-077E-D37A-28B0516E612E}"/>
              </a:ext>
            </a:extLst>
          </p:cNvPr>
          <p:cNvSpPr/>
          <p:nvPr/>
        </p:nvSpPr>
        <p:spPr>
          <a:xfrm>
            <a:off x="10217733" y="4942853"/>
            <a:ext cx="1270000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2">
            <a:extLst>
              <a:ext uri="{FF2B5EF4-FFF2-40B4-BE49-F238E27FC236}">
                <a16:creationId xmlns:a16="http://schemas.microsoft.com/office/drawing/2014/main" id="{B24A9DF0-F6B2-5B11-4D66-409851C54B57}"/>
              </a:ext>
            </a:extLst>
          </p:cNvPr>
          <p:cNvSpPr/>
          <p:nvPr/>
        </p:nvSpPr>
        <p:spPr>
          <a:xfrm>
            <a:off x="3751610" y="487680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2</a:t>
            </a:r>
            <a:endParaRPr dirty="0"/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0"/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69" name="0"/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0" name="0"/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1" name="0"/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3" name="0"/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4" name="0"/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75" name="0"/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78" name="5"/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979" name="2"/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980" name="33"/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981" name="8"/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983" name="0"/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4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985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986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987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988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989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990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991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992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993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994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995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996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997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998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999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00" name="Instruction Set"/>
          <p:cNvSpPr txBox="1"/>
          <p:nvPr/>
        </p:nvSpPr>
        <p:spPr>
          <a:xfrm>
            <a:off x="5526496" y="7345362"/>
            <a:ext cx="19289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Instruction Set</a:t>
            </a:r>
          </a:p>
        </p:txBody>
      </p:sp>
      <p:sp>
        <p:nvSpPr>
          <p:cNvPr id="1001" name="code…"/>
          <p:cNvSpPr txBox="1"/>
          <p:nvPr/>
        </p:nvSpPr>
        <p:spPr>
          <a:xfrm>
            <a:off x="8011901" y="66341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code</a:t>
            </a:r>
          </a:p>
          <a:p>
            <a:pPr>
              <a:defRPr b="0"/>
            </a:pPr>
            <a:r>
              <a:t>5</a:t>
            </a:r>
          </a:p>
          <a:p>
            <a:pPr>
              <a:defRPr b="0"/>
            </a:pPr>
            <a:r>
              <a:t>8</a:t>
            </a:r>
          </a:p>
          <a:p>
            <a:pPr>
              <a:defRPr b="0"/>
            </a:pPr>
            <a:r>
              <a:t>33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1002" name="operation…"/>
          <p:cNvSpPr txBox="1"/>
          <p:nvPr/>
        </p:nvSpPr>
        <p:spPr>
          <a:xfrm>
            <a:off x="8980301" y="66341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/>
            </a:pPr>
            <a:r>
              <a:t>operation</a:t>
            </a:r>
          </a:p>
          <a:p>
            <a:pPr>
              <a:defRPr b="0"/>
            </a:pPr>
            <a:r>
              <a:t>ADD</a:t>
            </a:r>
          </a:p>
          <a:p>
            <a:pPr>
              <a:defRPr b="0"/>
            </a:pPr>
            <a:r>
              <a:t>SUB</a:t>
            </a:r>
          </a:p>
          <a:p>
            <a:pPr>
              <a:defRPr b="0"/>
            </a:pPr>
            <a:r>
              <a:t>JUMP</a:t>
            </a:r>
          </a:p>
          <a:p>
            <a:pPr>
              <a:defRPr b="0"/>
            </a:pPr>
            <a:r>
              <a:t>...</a:t>
            </a:r>
          </a:p>
        </p:txBody>
      </p:sp>
      <p:sp>
        <p:nvSpPr>
          <p:cNvPr id="1003" name="Line"/>
          <p:cNvSpPr/>
          <p:nvPr/>
        </p:nvSpPr>
        <p:spPr>
          <a:xfrm>
            <a:off x="7989577" y="70485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006" name="Group"/>
          <p:cNvGrpSpPr/>
          <p:nvPr/>
        </p:nvGrpSpPr>
        <p:grpSpPr>
          <a:xfrm>
            <a:off x="7178557" y="2348930"/>
            <a:ext cx="1723641" cy="1316235"/>
            <a:chOff x="0" y="0"/>
            <a:chExt cx="1723640" cy="1316234"/>
          </a:xfrm>
        </p:grpSpPr>
        <p:pic>
          <p:nvPicPr>
            <p:cNvPr id="1004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5" name="CPU"/>
            <p:cNvSpPr txBox="1"/>
            <p:nvPr/>
          </p:nvSpPr>
          <p:spPr>
            <a:xfrm>
              <a:off x="511181" y="429517"/>
              <a:ext cx="70127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CPU</a:t>
              </a:r>
            </a:p>
          </p:txBody>
        </p:sp>
      </p:grpSp>
      <p:sp>
        <p:nvSpPr>
          <p:cNvPr id="1007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08" name="Rounded Rectangle"/>
          <p:cNvSpPr/>
          <p:nvPr/>
        </p:nvSpPr>
        <p:spPr>
          <a:xfrm>
            <a:off x="8106116" y="4942852"/>
            <a:ext cx="1896411" cy="568946"/>
          </a:xfrm>
          <a:prstGeom prst="roundRect">
            <a:avLst>
              <a:gd name="adj" fmla="val 33483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09" name="Line"/>
          <p:cNvSpPr/>
          <p:nvPr/>
        </p:nvSpPr>
        <p:spPr>
          <a:xfrm>
            <a:off x="8044867" y="3656183"/>
            <a:ext cx="346149" cy="1201567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10" name="CPUs interact with memory:…"/>
          <p:cNvSpPr txBox="1"/>
          <p:nvPr/>
        </p:nvSpPr>
        <p:spPr>
          <a:xfrm>
            <a:off x="654905" y="1892299"/>
            <a:ext cx="547454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CPUs interact with memory: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keep track of what instruction we're on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understand instruction codes</a:t>
            </a:r>
          </a:p>
          <a:p>
            <a:pPr marL="460375" indent="-333375" algn="l">
              <a:buSzPct val="100000"/>
              <a:buChar char="•"/>
              <a:defRPr b="0"/>
            </a:pPr>
            <a:r>
              <a:t>much more</a:t>
            </a:r>
          </a:p>
        </p:txBody>
      </p:sp>
      <p:sp>
        <p:nvSpPr>
          <p:cNvPr id="1011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8">
            <a:extLst>
              <a:ext uri="{FF2B5EF4-FFF2-40B4-BE49-F238E27FC236}">
                <a16:creationId xmlns:a16="http://schemas.microsoft.com/office/drawing/2014/main" id="{4F07FA93-264B-3172-6C02-970F6999253A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3" name="2">
            <a:extLst>
              <a:ext uri="{FF2B5EF4-FFF2-40B4-BE49-F238E27FC236}">
                <a16:creationId xmlns:a16="http://schemas.microsoft.com/office/drawing/2014/main" id="{6123BDE9-A282-10C3-EBC3-1626C9D01642}"/>
              </a:ext>
            </a:extLst>
          </p:cNvPr>
          <p:cNvSpPr/>
          <p:nvPr/>
        </p:nvSpPr>
        <p:spPr>
          <a:xfrm>
            <a:off x="3749055" y="4870448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2</a:t>
            </a:r>
            <a:endParaRPr dirty="0"/>
          </a:p>
        </p:txBody>
      </p:sp>
      <p:sp>
        <p:nvSpPr>
          <p:cNvPr id="6" name="...">
            <a:extLst>
              <a:ext uri="{FF2B5EF4-FFF2-40B4-BE49-F238E27FC236}">
                <a16:creationId xmlns:a16="http://schemas.microsoft.com/office/drawing/2014/main" id="{A5001859-8DDF-8849-9B0F-90FFD2BF3144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7" name="...">
            <a:extLst>
              <a:ext uri="{FF2B5EF4-FFF2-40B4-BE49-F238E27FC236}">
                <a16:creationId xmlns:a16="http://schemas.microsoft.com/office/drawing/2014/main" id="{D19A9644-FFAA-E277-A108-47755A91D60B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30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1031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032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33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34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1035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036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1037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038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1039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1040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1041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1042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1043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1044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45" name="Instruction Set…"/>
          <p:cNvSpPr txBox="1"/>
          <p:nvPr/>
        </p:nvSpPr>
        <p:spPr>
          <a:xfrm>
            <a:off x="7131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for </a:t>
            </a:r>
            <a:r>
              <a:rPr sz="3600"/>
              <a:t>CPU X</a:t>
            </a:r>
          </a:p>
        </p:txBody>
      </p:sp>
      <p:sp>
        <p:nvSpPr>
          <p:cNvPr id="1046" name="code…"/>
          <p:cNvSpPr txBox="1"/>
          <p:nvPr/>
        </p:nvSpPr>
        <p:spPr>
          <a:xfrm>
            <a:off x="345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47" name="operation…"/>
          <p:cNvSpPr txBox="1"/>
          <p:nvPr/>
        </p:nvSpPr>
        <p:spPr>
          <a:xfrm>
            <a:off x="4421001" y="68627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JUMP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48" name="Line"/>
          <p:cNvSpPr/>
          <p:nvPr/>
        </p:nvSpPr>
        <p:spPr>
          <a:xfrm>
            <a:off x="343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49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50" name="Instruction Set…"/>
          <p:cNvSpPr txBox="1"/>
          <p:nvPr/>
        </p:nvSpPr>
        <p:spPr>
          <a:xfrm>
            <a:off x="70758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for </a:t>
            </a:r>
            <a:r>
              <a:rPr sz="3600"/>
              <a:t>CPU Y</a:t>
            </a:r>
          </a:p>
        </p:txBody>
      </p:sp>
      <p:sp>
        <p:nvSpPr>
          <p:cNvPr id="1051" name="code…"/>
          <p:cNvSpPr txBox="1"/>
          <p:nvPr/>
        </p:nvSpPr>
        <p:spPr>
          <a:xfrm>
            <a:off x="980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52" name="operation…"/>
          <p:cNvSpPr txBox="1"/>
          <p:nvPr/>
        </p:nvSpPr>
        <p:spPr>
          <a:xfrm>
            <a:off x="10767950" y="6862762"/>
            <a:ext cx="1326655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undefined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53" name="Line"/>
          <p:cNvSpPr/>
          <p:nvPr/>
        </p:nvSpPr>
        <p:spPr>
          <a:xfrm>
            <a:off x="978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054" name="discuss: what would happen if a CPU tried to execute an instruction for a different CPU?"/>
          <p:cNvSpPr txBox="1"/>
          <p:nvPr/>
        </p:nvSpPr>
        <p:spPr>
          <a:xfrm>
            <a:off x="4328045" y="2422847"/>
            <a:ext cx="434871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discuss: what would happen if a CPU tried to execute an instruction for a different CPU?</a:t>
            </a:r>
          </a:p>
        </p:txBody>
      </p:sp>
      <p:sp>
        <p:nvSpPr>
          <p:cNvPr id="105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0">
            <a:extLst>
              <a:ext uri="{FF2B5EF4-FFF2-40B4-BE49-F238E27FC236}">
                <a16:creationId xmlns:a16="http://schemas.microsoft.com/office/drawing/2014/main" id="{B4917B92-3D66-2F71-97E9-A47CC66D8657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" name="0">
            <a:extLst>
              <a:ext uri="{FF2B5EF4-FFF2-40B4-BE49-F238E27FC236}">
                <a16:creationId xmlns:a16="http://schemas.microsoft.com/office/drawing/2014/main" id="{F22D5CB6-8167-02C8-CCCE-1C5C33E156B0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EBB0ABD2-123A-194A-C7A3-F3EB535B5ED4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74856BFE-7D7A-017E-6A62-DEF687B7B1D4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1A248D81-3CA5-0A2D-39A7-30596ACB38E6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65A076B1-19BD-57EB-B5F8-011FA7B41F57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B3C91DC0-C418-963F-F523-028A2407AEA2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" name="5">
            <a:extLst>
              <a:ext uri="{FF2B5EF4-FFF2-40B4-BE49-F238E27FC236}">
                <a16:creationId xmlns:a16="http://schemas.microsoft.com/office/drawing/2014/main" id="{A346D38B-A38A-76F4-F3F7-05F004BC9B1F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" name="2">
            <a:extLst>
              <a:ext uri="{FF2B5EF4-FFF2-40B4-BE49-F238E27FC236}">
                <a16:creationId xmlns:a16="http://schemas.microsoft.com/office/drawing/2014/main" id="{2E6B03DC-C9A1-9990-1231-30B7D7962FDE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1" name="33">
            <a:extLst>
              <a:ext uri="{FF2B5EF4-FFF2-40B4-BE49-F238E27FC236}">
                <a16:creationId xmlns:a16="http://schemas.microsoft.com/office/drawing/2014/main" id="{9E0E5156-C5D7-23C8-7679-D556D6965BA2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2" name="8">
            <a:extLst>
              <a:ext uri="{FF2B5EF4-FFF2-40B4-BE49-F238E27FC236}">
                <a16:creationId xmlns:a16="http://schemas.microsoft.com/office/drawing/2014/main" id="{382C3E95-F01B-4CBE-7C9D-DA43B13A6665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3" name="0">
            <a:extLst>
              <a:ext uri="{FF2B5EF4-FFF2-40B4-BE49-F238E27FC236}">
                <a16:creationId xmlns:a16="http://schemas.microsoft.com/office/drawing/2014/main" id="{2D08D7EE-20A7-C0AA-7573-40854AA0B63A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5" name="8">
            <a:extLst>
              <a:ext uri="{FF2B5EF4-FFF2-40B4-BE49-F238E27FC236}">
                <a16:creationId xmlns:a16="http://schemas.microsoft.com/office/drawing/2014/main" id="{ABE4E049-0F61-11E8-E892-508E054B7EE7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7" name="...">
            <a:extLst>
              <a:ext uri="{FF2B5EF4-FFF2-40B4-BE49-F238E27FC236}">
                <a16:creationId xmlns:a16="http://schemas.microsoft.com/office/drawing/2014/main" id="{CAFB98A5-7CBB-6A43-DD96-3D41BE4D6963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8" name="...">
            <a:extLst>
              <a:ext uri="{FF2B5EF4-FFF2-40B4-BE49-F238E27FC236}">
                <a16:creationId xmlns:a16="http://schemas.microsoft.com/office/drawing/2014/main" id="{5FB7AE1D-9067-D9D4-B2D8-C27C36C9CF3E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9" name="0">
            <a:extLst>
              <a:ext uri="{FF2B5EF4-FFF2-40B4-BE49-F238E27FC236}">
                <a16:creationId xmlns:a16="http://schemas.microsoft.com/office/drawing/2014/main" id="{7AD3AD26-FCCC-95B9-63BC-51FCE75BA72C}"/>
              </a:ext>
            </a:extLst>
          </p:cNvPr>
          <p:cNvSpPr/>
          <p:nvPr/>
        </p:nvSpPr>
        <p:spPr>
          <a:xfrm>
            <a:off x="3749055" y="4870448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ho are You?"/>
          <p:cNvSpPr txBox="1">
            <a:spLocks noGrp="1"/>
          </p:cNvSpPr>
          <p:nvPr>
            <p:ph type="title"/>
          </p:nvPr>
        </p:nvSpPr>
        <p:spPr>
          <a:xfrm>
            <a:off x="952500" y="1085447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Who are You?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39" name="Year in school?…"/>
          <p:cNvSpPr txBox="1">
            <a:spLocks noGrp="1"/>
          </p:cNvSpPr>
          <p:nvPr>
            <p:ph type="body" sz="half" idx="1"/>
          </p:nvPr>
        </p:nvSpPr>
        <p:spPr>
          <a:xfrm>
            <a:off x="1506261" y="2930440"/>
            <a:ext cx="11099800" cy="4329759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0" indent="0">
              <a:buSzTx/>
              <a:buNone/>
            </a:pPr>
            <a:r>
              <a:rPr 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Canvas &gt; Top Hat</a:t>
            </a:r>
            <a:endParaRPr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635000">
              <a:spcBef>
                <a:spcPts val="0"/>
              </a:spcBef>
              <a:defRPr sz="2800"/>
            </a:pPr>
            <a:r>
              <a:rPr 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Sign in with your </a:t>
            </a:r>
            <a:r>
              <a:rPr lang="en-US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wisc.edu</a:t>
            </a:r>
            <a:r>
              <a:rPr lang="en-US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school account</a:t>
            </a:r>
            <a:endParaRPr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140" name="Please fill this form (due today):…"/>
          <p:cNvSpPr txBox="1"/>
          <p:nvPr/>
        </p:nvSpPr>
        <p:spPr>
          <a:xfrm>
            <a:off x="1506261" y="4662978"/>
            <a:ext cx="8160888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700" b="0"/>
            </a:pPr>
            <a:r>
              <a:rPr sz="3200" b="0" dirty="0">
                <a:latin typeface="Gill Sans" panose="020B0502020104020203" pitchFamily="34" charset="-79"/>
                <a:cs typeface="Gill Sans" panose="020B0502020104020203" pitchFamily="34" charset="-79"/>
              </a:rPr>
              <a:t>Please fill this form (due </a:t>
            </a:r>
            <a:r>
              <a:rPr lang="en-US" sz="3200" b="0" dirty="0">
                <a:latin typeface="Gill Sans" panose="020B0502020104020203" pitchFamily="34" charset="-79"/>
                <a:cs typeface="Gill Sans" panose="020B0502020104020203" pitchFamily="34" charset="-79"/>
              </a:rPr>
              <a:t>next Monday, Jan 30th</a:t>
            </a:r>
            <a:r>
              <a:rPr sz="3200" b="0" dirty="0">
                <a:latin typeface="Gill Sans" panose="020B0502020104020203" pitchFamily="34" charset="-79"/>
                <a:cs typeface="Gill Sans" panose="020B0502020104020203" pitchFamily="34" charset="-79"/>
              </a:rPr>
              <a:t>):</a:t>
            </a:r>
          </a:p>
          <a:p>
            <a:pPr algn="l">
              <a:defRPr sz="2700" b="0"/>
            </a:pPr>
            <a:r>
              <a:rPr lang="en-US" sz="3200" b="0" u="sng" dirty="0">
                <a:latin typeface="Gill Sans Light" panose="020B0302020104020203" pitchFamily="34" charset="-79"/>
                <a:cs typeface="Gill Sans Light" panose="020B0302020104020203" pitchFamily="34" charset="-79"/>
                <a:hlinkClick r:id="rId2"/>
              </a:rPr>
              <a:t>https://forms.gle/KqvLHGrCvuP9Z7wF9</a:t>
            </a:r>
            <a:r>
              <a:rPr lang="en-US" sz="3200" b="0" u="sng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</a:t>
            </a:r>
          </a:p>
          <a:p>
            <a:pPr algn="l">
              <a:defRPr sz="2700" b="0"/>
            </a:pP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Why?</a:t>
            </a:r>
          </a:p>
          <a:p>
            <a:pPr marL="552846" indent="-375046" algn="l">
              <a:buSzPct val="100000"/>
              <a:buChar char="•"/>
              <a:defRPr sz="2700" b="0"/>
            </a:pP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Help me get to know you</a:t>
            </a:r>
          </a:p>
          <a:p>
            <a:pPr marL="552846" indent="-375046" algn="l">
              <a:buSzPct val="100000"/>
              <a:buChar char="•"/>
              <a:defRPr sz="2700" b="0"/>
            </a:pP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Get </a:t>
            </a:r>
            <a:r>
              <a:rPr lang="en-US"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survey</a:t>
            </a: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credit</a:t>
            </a:r>
          </a:p>
          <a:p>
            <a:pPr marL="552846" indent="-375046" algn="l">
              <a:buSzPct val="100000"/>
              <a:buChar char="•"/>
              <a:defRPr sz="2700" b="0"/>
            </a:pPr>
            <a:r>
              <a:rPr sz="32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Group formation</a:t>
            </a:r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0C0F5949-BCC4-7FF0-E3FB-322536264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0081" y="3120846"/>
            <a:ext cx="2697255" cy="35119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0"/>
          <p:cNvSpPr txBox="1"/>
          <p:nvPr/>
        </p:nvSpPr>
        <p:spPr>
          <a:xfrm>
            <a:off x="1125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076" name="7"/>
          <p:cNvSpPr txBox="1"/>
          <p:nvPr/>
        </p:nvSpPr>
        <p:spPr>
          <a:xfrm>
            <a:off x="6103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1077" name="1"/>
          <p:cNvSpPr txBox="1"/>
          <p:nvPr/>
        </p:nvSpPr>
        <p:spPr>
          <a:xfrm>
            <a:off x="1836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078" name="8"/>
          <p:cNvSpPr txBox="1"/>
          <p:nvPr/>
        </p:nvSpPr>
        <p:spPr>
          <a:xfrm>
            <a:off x="6814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8</a:t>
            </a:r>
          </a:p>
        </p:txBody>
      </p:sp>
      <p:sp>
        <p:nvSpPr>
          <p:cNvPr id="1079" name="2"/>
          <p:cNvSpPr txBox="1"/>
          <p:nvPr/>
        </p:nvSpPr>
        <p:spPr>
          <a:xfrm>
            <a:off x="25476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080" name="10"/>
          <p:cNvSpPr txBox="1"/>
          <p:nvPr/>
        </p:nvSpPr>
        <p:spPr>
          <a:xfrm>
            <a:off x="8161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10</a:t>
            </a:r>
          </a:p>
        </p:txBody>
      </p:sp>
      <p:sp>
        <p:nvSpPr>
          <p:cNvPr id="1081" name="3"/>
          <p:cNvSpPr txBox="1"/>
          <p:nvPr/>
        </p:nvSpPr>
        <p:spPr>
          <a:xfrm>
            <a:off x="32588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082" name="12"/>
          <p:cNvSpPr txBox="1"/>
          <p:nvPr/>
        </p:nvSpPr>
        <p:spPr>
          <a:xfrm>
            <a:off x="95834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12</a:t>
            </a:r>
          </a:p>
        </p:txBody>
      </p:sp>
      <p:sp>
        <p:nvSpPr>
          <p:cNvPr id="1083" name="4"/>
          <p:cNvSpPr txBox="1"/>
          <p:nvPr/>
        </p:nvSpPr>
        <p:spPr>
          <a:xfrm>
            <a:off x="3970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084" name="13"/>
          <p:cNvSpPr txBox="1"/>
          <p:nvPr/>
        </p:nvSpPr>
        <p:spPr>
          <a:xfrm>
            <a:off x="102946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13</a:t>
            </a:r>
          </a:p>
        </p:txBody>
      </p:sp>
      <p:sp>
        <p:nvSpPr>
          <p:cNvPr id="1085" name="5"/>
          <p:cNvSpPr txBox="1"/>
          <p:nvPr/>
        </p:nvSpPr>
        <p:spPr>
          <a:xfrm>
            <a:off x="46812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1086" name="14"/>
          <p:cNvSpPr txBox="1"/>
          <p:nvPr/>
        </p:nvSpPr>
        <p:spPr>
          <a:xfrm>
            <a:off x="110058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14</a:t>
            </a:r>
          </a:p>
        </p:txBody>
      </p:sp>
      <p:sp>
        <p:nvSpPr>
          <p:cNvPr id="1087" name="6"/>
          <p:cNvSpPr txBox="1"/>
          <p:nvPr/>
        </p:nvSpPr>
        <p:spPr>
          <a:xfrm>
            <a:off x="53924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1088" name="15"/>
          <p:cNvSpPr txBox="1"/>
          <p:nvPr/>
        </p:nvSpPr>
        <p:spPr>
          <a:xfrm>
            <a:off x="117170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15</a:t>
            </a:r>
          </a:p>
        </p:txBody>
      </p:sp>
      <p:sp>
        <p:nvSpPr>
          <p:cNvPr id="1089" name="9"/>
          <p:cNvSpPr txBox="1"/>
          <p:nvPr/>
        </p:nvSpPr>
        <p:spPr>
          <a:xfrm>
            <a:off x="7526027" y="561974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9</a:t>
            </a:r>
          </a:p>
        </p:txBody>
      </p:sp>
      <p:sp>
        <p:nvSpPr>
          <p:cNvPr id="1090" name="11"/>
          <p:cNvSpPr txBox="1"/>
          <p:nvPr/>
        </p:nvSpPr>
        <p:spPr>
          <a:xfrm>
            <a:off x="8872227" y="5619749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r>
              <a:t>11</a:t>
            </a:r>
          </a:p>
        </p:txBody>
      </p:sp>
      <p:sp>
        <p:nvSpPr>
          <p:cNvPr id="1091" name="Instruction Set…"/>
          <p:cNvSpPr txBox="1"/>
          <p:nvPr/>
        </p:nvSpPr>
        <p:spPr>
          <a:xfrm>
            <a:off x="7131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for </a:t>
            </a:r>
            <a:r>
              <a:rPr sz="3600"/>
              <a:t>CPU X</a:t>
            </a:r>
          </a:p>
        </p:txBody>
      </p:sp>
      <p:sp>
        <p:nvSpPr>
          <p:cNvPr id="1092" name="code…"/>
          <p:cNvSpPr txBox="1"/>
          <p:nvPr/>
        </p:nvSpPr>
        <p:spPr>
          <a:xfrm>
            <a:off x="345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93" name="operation…"/>
          <p:cNvSpPr txBox="1"/>
          <p:nvPr/>
        </p:nvSpPr>
        <p:spPr>
          <a:xfrm>
            <a:off x="4421001" y="6862762"/>
            <a:ext cx="13205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JUMP</a:t>
            </a:r>
          </a:p>
          <a:p>
            <a:pPr>
              <a:defRPr b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094" name="Line"/>
          <p:cNvSpPr/>
          <p:nvPr/>
        </p:nvSpPr>
        <p:spPr>
          <a:xfrm>
            <a:off x="343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097" name="Group"/>
          <p:cNvGrpSpPr/>
          <p:nvPr/>
        </p:nvGrpSpPr>
        <p:grpSpPr>
          <a:xfrm>
            <a:off x="7940557" y="2161357"/>
            <a:ext cx="1723641" cy="1316236"/>
            <a:chOff x="0" y="0"/>
            <a:chExt cx="1723640" cy="1316234"/>
          </a:xfrm>
        </p:grpSpPr>
        <p:pic>
          <p:nvPicPr>
            <p:cNvPr id="10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23641" cy="1316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96" name="CPU Y"/>
            <p:cNvSpPr txBox="1"/>
            <p:nvPr/>
          </p:nvSpPr>
          <p:spPr>
            <a:xfrm>
              <a:off x="354390" y="428847"/>
              <a:ext cx="1014860" cy="458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0"/>
              </a:pPr>
              <a:r>
                <a:t>CPU </a:t>
              </a:r>
              <a:r>
                <a:rPr b="1"/>
                <a:t>Y</a:t>
              </a:r>
            </a:p>
          </p:txBody>
        </p:sp>
      </p:grpSp>
      <p:sp>
        <p:nvSpPr>
          <p:cNvPr id="1098" name="Hardware: Mental Model of CPU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Hardware: Mental Model of CPU</a:t>
            </a:r>
          </a:p>
        </p:txBody>
      </p:sp>
      <p:sp>
        <p:nvSpPr>
          <p:cNvPr id="1099" name="Instruction Set…"/>
          <p:cNvSpPr txBox="1"/>
          <p:nvPr/>
        </p:nvSpPr>
        <p:spPr>
          <a:xfrm>
            <a:off x="7075896" y="7313612"/>
            <a:ext cx="192896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Instruction Set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for </a:t>
            </a:r>
            <a:r>
              <a:rPr sz="3600"/>
              <a:t>CPU Y</a:t>
            </a:r>
          </a:p>
        </p:txBody>
      </p:sp>
      <p:sp>
        <p:nvSpPr>
          <p:cNvPr id="1100" name="code…"/>
          <p:cNvSpPr txBox="1"/>
          <p:nvPr/>
        </p:nvSpPr>
        <p:spPr>
          <a:xfrm>
            <a:off x="9802601" y="6862762"/>
            <a:ext cx="717353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code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5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8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33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101" name="operation…"/>
          <p:cNvSpPr txBox="1"/>
          <p:nvPr/>
        </p:nvSpPr>
        <p:spPr>
          <a:xfrm>
            <a:off x="10767950" y="6862762"/>
            <a:ext cx="1326655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operation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SUB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ADD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undefined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...</a:t>
            </a:r>
          </a:p>
        </p:txBody>
      </p:sp>
      <p:sp>
        <p:nvSpPr>
          <p:cNvPr id="1102" name="Line"/>
          <p:cNvSpPr/>
          <p:nvPr/>
        </p:nvSpPr>
        <p:spPr>
          <a:xfrm>
            <a:off x="9780277" y="7277100"/>
            <a:ext cx="237887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03" name="Dingbat X"/>
          <p:cNvSpPr/>
          <p:nvPr/>
        </p:nvSpPr>
        <p:spPr>
          <a:xfrm>
            <a:off x="8108685" y="3467657"/>
            <a:ext cx="1156230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04" name="a CPU can only run programs that use instructions it understands!"/>
          <p:cNvSpPr txBox="1"/>
          <p:nvPr/>
        </p:nvSpPr>
        <p:spPr>
          <a:xfrm>
            <a:off x="2044861" y="2120975"/>
            <a:ext cx="434870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 CPU can only run programs that use instructions it understands!</a:t>
            </a:r>
          </a:p>
        </p:txBody>
      </p:sp>
      <p:sp>
        <p:nvSpPr>
          <p:cNvPr id="1105" name="..."/>
          <p:cNvSpPr txBox="1"/>
          <p:nvPr/>
        </p:nvSpPr>
        <p:spPr>
          <a:xfrm>
            <a:off x="12447389" y="4998727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2" name="0">
            <a:extLst>
              <a:ext uri="{FF2B5EF4-FFF2-40B4-BE49-F238E27FC236}">
                <a16:creationId xmlns:a16="http://schemas.microsoft.com/office/drawing/2014/main" id="{77C42F80-74D8-52F1-E9E3-FF080E2F0F63}"/>
              </a:ext>
            </a:extLst>
          </p:cNvPr>
          <p:cNvSpPr/>
          <p:nvPr/>
        </p:nvSpPr>
        <p:spPr>
          <a:xfrm>
            <a:off x="901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3" name="0">
            <a:extLst>
              <a:ext uri="{FF2B5EF4-FFF2-40B4-BE49-F238E27FC236}">
                <a16:creationId xmlns:a16="http://schemas.microsoft.com/office/drawing/2014/main" id="{BE7B73EE-BCC1-6C94-A56B-D537DB90A762}"/>
              </a:ext>
            </a:extLst>
          </p:cNvPr>
          <p:cNvSpPr/>
          <p:nvPr/>
        </p:nvSpPr>
        <p:spPr>
          <a:xfrm>
            <a:off x="1612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4" name="0">
            <a:extLst>
              <a:ext uri="{FF2B5EF4-FFF2-40B4-BE49-F238E27FC236}">
                <a16:creationId xmlns:a16="http://schemas.microsoft.com/office/drawing/2014/main" id="{FBC8931E-1A39-A6E6-8B29-51ECFE9A4452}"/>
              </a:ext>
            </a:extLst>
          </p:cNvPr>
          <p:cNvSpPr/>
          <p:nvPr/>
        </p:nvSpPr>
        <p:spPr>
          <a:xfrm>
            <a:off x="2324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5" name="0">
            <a:extLst>
              <a:ext uri="{FF2B5EF4-FFF2-40B4-BE49-F238E27FC236}">
                <a16:creationId xmlns:a16="http://schemas.microsoft.com/office/drawing/2014/main" id="{EC068C8A-A195-217F-9B6B-26925F50CB35}"/>
              </a:ext>
            </a:extLst>
          </p:cNvPr>
          <p:cNvSpPr/>
          <p:nvPr/>
        </p:nvSpPr>
        <p:spPr>
          <a:xfrm>
            <a:off x="3035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6" name="0">
            <a:extLst>
              <a:ext uri="{FF2B5EF4-FFF2-40B4-BE49-F238E27FC236}">
                <a16:creationId xmlns:a16="http://schemas.microsoft.com/office/drawing/2014/main" id="{013CAD81-9C19-E035-394C-CB950E681C9B}"/>
              </a:ext>
            </a:extLst>
          </p:cNvPr>
          <p:cNvSpPr/>
          <p:nvPr/>
        </p:nvSpPr>
        <p:spPr>
          <a:xfrm>
            <a:off x="4457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7" name="0">
            <a:extLst>
              <a:ext uri="{FF2B5EF4-FFF2-40B4-BE49-F238E27FC236}">
                <a16:creationId xmlns:a16="http://schemas.microsoft.com/office/drawing/2014/main" id="{DB8EE448-AB6F-5532-4C3C-50DC82950068}"/>
              </a:ext>
            </a:extLst>
          </p:cNvPr>
          <p:cNvSpPr/>
          <p:nvPr/>
        </p:nvSpPr>
        <p:spPr>
          <a:xfrm>
            <a:off x="5168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8" name="0">
            <a:extLst>
              <a:ext uri="{FF2B5EF4-FFF2-40B4-BE49-F238E27FC236}">
                <a16:creationId xmlns:a16="http://schemas.microsoft.com/office/drawing/2014/main" id="{29074367-5FE0-0D8B-E0D4-6EC2E32B7525}"/>
              </a:ext>
            </a:extLst>
          </p:cNvPr>
          <p:cNvSpPr/>
          <p:nvPr/>
        </p:nvSpPr>
        <p:spPr>
          <a:xfrm>
            <a:off x="5880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rPr dirty="0"/>
              <a:t>0</a:t>
            </a:r>
          </a:p>
        </p:txBody>
      </p:sp>
      <p:sp>
        <p:nvSpPr>
          <p:cNvPr id="9" name="5">
            <a:extLst>
              <a:ext uri="{FF2B5EF4-FFF2-40B4-BE49-F238E27FC236}">
                <a16:creationId xmlns:a16="http://schemas.microsoft.com/office/drawing/2014/main" id="{EE5A21B4-5E65-C593-214B-D4F0362CA198}"/>
              </a:ext>
            </a:extLst>
          </p:cNvPr>
          <p:cNvSpPr/>
          <p:nvPr/>
        </p:nvSpPr>
        <p:spPr>
          <a:xfrm>
            <a:off x="8013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5</a:t>
            </a:r>
          </a:p>
        </p:txBody>
      </p:sp>
      <p:sp>
        <p:nvSpPr>
          <p:cNvPr id="10" name="2">
            <a:extLst>
              <a:ext uri="{FF2B5EF4-FFF2-40B4-BE49-F238E27FC236}">
                <a16:creationId xmlns:a16="http://schemas.microsoft.com/office/drawing/2014/main" id="{3E339075-FF24-A05A-04CB-E06BB7B7C285}"/>
              </a:ext>
            </a:extLst>
          </p:cNvPr>
          <p:cNvSpPr/>
          <p:nvPr/>
        </p:nvSpPr>
        <p:spPr>
          <a:xfrm>
            <a:off x="87249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1" name="33">
            <a:extLst>
              <a:ext uri="{FF2B5EF4-FFF2-40B4-BE49-F238E27FC236}">
                <a16:creationId xmlns:a16="http://schemas.microsoft.com/office/drawing/2014/main" id="{8EC290E9-44E7-8A84-97B9-F5995E9E310D}"/>
              </a:ext>
            </a:extLst>
          </p:cNvPr>
          <p:cNvSpPr/>
          <p:nvPr/>
        </p:nvSpPr>
        <p:spPr>
          <a:xfrm>
            <a:off x="94361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>
                <a:latin typeface="Gill Sans" panose="020B0502020104020203" pitchFamily="34" charset="-79"/>
                <a:cs typeface="Gill Sans" panose="020B0502020104020203" pitchFamily="34" charset="-79"/>
              </a:rPr>
              <a:t>2</a:t>
            </a:r>
            <a:endParaRPr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2" name="8">
            <a:extLst>
              <a:ext uri="{FF2B5EF4-FFF2-40B4-BE49-F238E27FC236}">
                <a16:creationId xmlns:a16="http://schemas.microsoft.com/office/drawing/2014/main" id="{5AF95359-47A7-97B1-D3E5-8E77256ED88B}"/>
              </a:ext>
            </a:extLst>
          </p:cNvPr>
          <p:cNvSpPr/>
          <p:nvPr/>
        </p:nvSpPr>
        <p:spPr>
          <a:xfrm>
            <a:off x="10147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b="1" dirty="0">
                <a:latin typeface="Gill Sans SemiBold" panose="020B0502020104020203" pitchFamily="34" charset="-79"/>
                <a:cs typeface="Gill Sans SemiBold" panose="020B0502020104020203" pitchFamily="34" charset="-79"/>
              </a:rPr>
              <a:t>33</a:t>
            </a:r>
            <a:endParaRPr b="1" dirty="0"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sp>
        <p:nvSpPr>
          <p:cNvPr id="13" name="0">
            <a:extLst>
              <a:ext uri="{FF2B5EF4-FFF2-40B4-BE49-F238E27FC236}">
                <a16:creationId xmlns:a16="http://schemas.microsoft.com/office/drawing/2014/main" id="{FB8B5BF5-2517-6D60-A016-E1113D1BB831}"/>
              </a:ext>
            </a:extLst>
          </p:cNvPr>
          <p:cNvSpPr/>
          <p:nvPr/>
        </p:nvSpPr>
        <p:spPr>
          <a:xfrm>
            <a:off x="115697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4" name="8">
            <a:extLst>
              <a:ext uri="{FF2B5EF4-FFF2-40B4-BE49-F238E27FC236}">
                <a16:creationId xmlns:a16="http://schemas.microsoft.com/office/drawing/2014/main" id="{C911A020-02A5-3927-A3E7-3F44E9A3C6A7}"/>
              </a:ext>
            </a:extLst>
          </p:cNvPr>
          <p:cNvSpPr/>
          <p:nvPr/>
        </p:nvSpPr>
        <p:spPr>
          <a:xfrm>
            <a:off x="10855945" y="4870449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lang="en-US" dirty="0"/>
              <a:t>10</a:t>
            </a:r>
            <a:endParaRPr dirty="0"/>
          </a:p>
        </p:txBody>
      </p:sp>
      <p:sp>
        <p:nvSpPr>
          <p:cNvPr id="16" name="...">
            <a:extLst>
              <a:ext uri="{FF2B5EF4-FFF2-40B4-BE49-F238E27FC236}">
                <a16:creationId xmlns:a16="http://schemas.microsoft.com/office/drawing/2014/main" id="{62DC02CA-EC16-D5F0-B3B7-9C881B901050}"/>
              </a:ext>
            </a:extLst>
          </p:cNvPr>
          <p:cNvSpPr/>
          <p:nvPr/>
        </p:nvSpPr>
        <p:spPr>
          <a:xfrm>
            <a:off x="65913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7" name="...">
            <a:extLst>
              <a:ext uri="{FF2B5EF4-FFF2-40B4-BE49-F238E27FC236}">
                <a16:creationId xmlns:a16="http://schemas.microsoft.com/office/drawing/2014/main" id="{6E868909-6027-7FF4-B986-F92570DAC00D}"/>
              </a:ext>
            </a:extLst>
          </p:cNvPr>
          <p:cNvSpPr/>
          <p:nvPr/>
        </p:nvSpPr>
        <p:spPr>
          <a:xfrm>
            <a:off x="7302500" y="4870450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...</a:t>
            </a:r>
          </a:p>
        </p:txBody>
      </p:sp>
      <p:sp>
        <p:nvSpPr>
          <p:cNvPr id="18" name="0">
            <a:extLst>
              <a:ext uri="{FF2B5EF4-FFF2-40B4-BE49-F238E27FC236}">
                <a16:creationId xmlns:a16="http://schemas.microsoft.com/office/drawing/2014/main" id="{514135AD-6572-9CCA-CCE6-25B2DBC6E528}"/>
              </a:ext>
            </a:extLst>
          </p:cNvPr>
          <p:cNvSpPr/>
          <p:nvPr/>
        </p:nvSpPr>
        <p:spPr>
          <a:xfrm>
            <a:off x="3749055" y="4870448"/>
            <a:ext cx="713755" cy="713755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929292"/>
                </a:solidFill>
              </a:defRPr>
            </a:lvl1pPr>
          </a:lstStyle>
          <a:p>
            <a:r>
              <a:t>0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A Program and CPU need to &quot;fit&quot;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Program and CPU need to "fit"</a:t>
            </a:r>
          </a:p>
        </p:txBody>
      </p:sp>
      <p:sp>
        <p:nvSpPr>
          <p:cNvPr id="1108" name="CPU Y"/>
          <p:cNvSpPr/>
          <p:nvPr/>
        </p:nvSpPr>
        <p:spPr>
          <a:xfrm>
            <a:off x="8509000" y="3649811"/>
            <a:ext cx="2341265" cy="75917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09" name="Triangle"/>
          <p:cNvSpPr/>
          <p:nvPr/>
        </p:nvSpPr>
        <p:spPr>
          <a:xfrm rot="8100000">
            <a:off x="8559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0" name="Triangle"/>
          <p:cNvSpPr/>
          <p:nvPr/>
        </p:nvSpPr>
        <p:spPr>
          <a:xfrm rot="8100000">
            <a:off x="8940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1" name="Triangle"/>
          <p:cNvSpPr/>
          <p:nvPr/>
        </p:nvSpPr>
        <p:spPr>
          <a:xfrm rot="8100000">
            <a:off x="93210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2" name="Triangle"/>
          <p:cNvSpPr/>
          <p:nvPr/>
        </p:nvSpPr>
        <p:spPr>
          <a:xfrm rot="8100000">
            <a:off x="97401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3" name="Triangle"/>
          <p:cNvSpPr/>
          <p:nvPr/>
        </p:nvSpPr>
        <p:spPr>
          <a:xfrm rot="8100000">
            <a:off x="10121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14" name="Triangle"/>
          <p:cNvSpPr/>
          <p:nvPr/>
        </p:nvSpPr>
        <p:spPr>
          <a:xfrm rot="8100000">
            <a:off x="10502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125" name="Group"/>
          <p:cNvGrpSpPr/>
          <p:nvPr/>
        </p:nvGrpSpPr>
        <p:grpSpPr>
          <a:xfrm>
            <a:off x="8224043" y="2568227"/>
            <a:ext cx="2916090" cy="1363465"/>
            <a:chOff x="0" y="0"/>
            <a:chExt cx="2916088" cy="1363464"/>
          </a:xfrm>
        </p:grpSpPr>
        <p:sp>
          <p:nvSpPr>
            <p:cNvPr id="1115" name="Program B"/>
            <p:cNvSpPr/>
            <p:nvPr/>
          </p:nvSpPr>
          <p:spPr>
            <a:xfrm>
              <a:off x="284956" y="0"/>
              <a:ext cx="2341266" cy="902345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B</a:t>
              </a:r>
            </a:p>
          </p:txBody>
        </p:sp>
        <p:sp>
          <p:nvSpPr>
            <p:cNvPr id="1116" name="Triangle"/>
            <p:cNvSpPr/>
            <p:nvPr/>
          </p:nvSpPr>
          <p:spPr>
            <a:xfrm rot="18900000">
              <a:off x="2474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7" name="Triangle"/>
            <p:cNvSpPr/>
            <p:nvPr/>
          </p:nvSpPr>
          <p:spPr>
            <a:xfrm rot="18900000">
              <a:off x="2093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8" name="Triangle"/>
            <p:cNvSpPr/>
            <p:nvPr/>
          </p:nvSpPr>
          <p:spPr>
            <a:xfrm rot="18900000">
              <a:off x="17129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19" name="Triangle"/>
            <p:cNvSpPr/>
            <p:nvPr/>
          </p:nvSpPr>
          <p:spPr>
            <a:xfrm rot="18900000">
              <a:off x="13065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0" name="Triangle"/>
            <p:cNvSpPr/>
            <p:nvPr/>
          </p:nvSpPr>
          <p:spPr>
            <a:xfrm rot="18900000">
              <a:off x="912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1" name="Triangle"/>
            <p:cNvSpPr/>
            <p:nvPr/>
          </p:nvSpPr>
          <p:spPr>
            <a:xfrm rot="18900000">
              <a:off x="531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2" name="Triangle"/>
            <p:cNvSpPr/>
            <p:nvPr/>
          </p:nvSpPr>
          <p:spPr>
            <a:xfrm rot="18900000">
              <a:off x="1254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23" name="Rectangle"/>
            <p:cNvSpPr/>
            <p:nvPr/>
          </p:nvSpPr>
          <p:spPr>
            <a:xfrm>
              <a:off x="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24" name="Rectangle"/>
            <p:cNvSpPr/>
            <p:nvPr/>
          </p:nvSpPr>
          <p:spPr>
            <a:xfrm>
              <a:off x="26289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26" name="Square"/>
          <p:cNvSpPr/>
          <p:nvPr/>
        </p:nvSpPr>
        <p:spPr>
          <a:xfrm>
            <a:off x="24121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7" name="Square"/>
          <p:cNvSpPr/>
          <p:nvPr/>
        </p:nvSpPr>
        <p:spPr>
          <a:xfrm>
            <a:off x="29963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8" name="Square"/>
          <p:cNvSpPr/>
          <p:nvPr/>
        </p:nvSpPr>
        <p:spPr>
          <a:xfrm>
            <a:off x="35805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9" name="Square"/>
          <p:cNvSpPr/>
          <p:nvPr/>
        </p:nvSpPr>
        <p:spPr>
          <a:xfrm>
            <a:off x="4164721" y="7612211"/>
            <a:ext cx="287190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0" name="CPU X"/>
          <p:cNvSpPr/>
          <p:nvPr/>
        </p:nvSpPr>
        <p:spPr>
          <a:xfrm>
            <a:off x="2412121" y="7891611"/>
            <a:ext cx="2341266" cy="759173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grpSp>
        <p:nvGrpSpPr>
          <p:cNvPr id="1136" name="Group"/>
          <p:cNvGrpSpPr/>
          <p:nvPr/>
        </p:nvGrpSpPr>
        <p:grpSpPr>
          <a:xfrm>
            <a:off x="8520820" y="6632227"/>
            <a:ext cx="2341266" cy="1038573"/>
            <a:chOff x="0" y="12700"/>
            <a:chExt cx="2341264" cy="1038572"/>
          </a:xfrm>
        </p:grpSpPr>
        <p:sp>
          <p:nvSpPr>
            <p:cNvPr id="1131" name="Square"/>
            <p:cNvSpPr/>
            <p:nvPr/>
          </p:nvSpPr>
          <p:spPr>
            <a:xfrm>
              <a:off x="2921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2" name="Square"/>
            <p:cNvSpPr/>
            <p:nvPr/>
          </p:nvSpPr>
          <p:spPr>
            <a:xfrm>
              <a:off x="8763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3" name="Square"/>
            <p:cNvSpPr/>
            <p:nvPr/>
          </p:nvSpPr>
          <p:spPr>
            <a:xfrm>
              <a:off x="14605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4" name="Square"/>
            <p:cNvSpPr/>
            <p:nvPr/>
          </p:nvSpPr>
          <p:spPr>
            <a:xfrm>
              <a:off x="2044700" y="764083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5" name="Program A"/>
            <p:cNvSpPr/>
            <p:nvPr/>
          </p:nvSpPr>
          <p:spPr>
            <a:xfrm>
              <a:off x="0" y="12700"/>
              <a:ext cx="2341265" cy="759173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A</a:t>
              </a:r>
            </a:p>
          </p:txBody>
        </p:sp>
      </p:grpSp>
      <p:sp>
        <p:nvSpPr>
          <p:cNvPr id="1137" name="CPU Y"/>
          <p:cNvSpPr/>
          <p:nvPr/>
        </p:nvSpPr>
        <p:spPr>
          <a:xfrm>
            <a:off x="8520820" y="7891611"/>
            <a:ext cx="2341266" cy="75917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38" name="Triangle"/>
          <p:cNvSpPr/>
          <p:nvPr/>
        </p:nvSpPr>
        <p:spPr>
          <a:xfrm rot="8100000">
            <a:off x="85708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39" name="Triangle"/>
          <p:cNvSpPr/>
          <p:nvPr/>
        </p:nvSpPr>
        <p:spPr>
          <a:xfrm rot="8100000">
            <a:off x="89518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0" name="Triangle"/>
          <p:cNvSpPr/>
          <p:nvPr/>
        </p:nvSpPr>
        <p:spPr>
          <a:xfrm rot="8100000">
            <a:off x="93328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1" name="Triangle"/>
          <p:cNvSpPr/>
          <p:nvPr/>
        </p:nvSpPr>
        <p:spPr>
          <a:xfrm rot="8100000">
            <a:off x="9751990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2" name="Triangle"/>
          <p:cNvSpPr/>
          <p:nvPr/>
        </p:nvSpPr>
        <p:spPr>
          <a:xfrm rot="8100000">
            <a:off x="101329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3" name="Triangle"/>
          <p:cNvSpPr/>
          <p:nvPr/>
        </p:nvSpPr>
        <p:spPr>
          <a:xfrm rot="8100000">
            <a:off x="10513989" y="7750260"/>
            <a:ext cx="298028" cy="298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4" name="Program B"/>
          <p:cNvSpPr/>
          <p:nvPr/>
        </p:nvSpPr>
        <p:spPr>
          <a:xfrm>
            <a:off x="2416015" y="6532066"/>
            <a:ext cx="2341266" cy="902346"/>
          </a:xfrm>
          <a:prstGeom prst="rect">
            <a:avLst/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B</a:t>
            </a:r>
          </a:p>
        </p:txBody>
      </p:sp>
      <p:sp>
        <p:nvSpPr>
          <p:cNvPr id="1145" name="Triangle"/>
          <p:cNvSpPr/>
          <p:nvPr/>
        </p:nvSpPr>
        <p:spPr>
          <a:xfrm rot="18900000">
            <a:off x="46187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6" name="Triangle"/>
          <p:cNvSpPr/>
          <p:nvPr/>
        </p:nvSpPr>
        <p:spPr>
          <a:xfrm rot="18900000">
            <a:off x="42250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7" name="Triangle"/>
          <p:cNvSpPr/>
          <p:nvPr/>
        </p:nvSpPr>
        <p:spPr>
          <a:xfrm rot="18900000">
            <a:off x="38440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8" name="Triangle"/>
          <p:cNvSpPr/>
          <p:nvPr/>
        </p:nvSpPr>
        <p:spPr>
          <a:xfrm rot="18900000">
            <a:off x="34376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49" name="Triangle"/>
          <p:cNvSpPr/>
          <p:nvPr/>
        </p:nvSpPr>
        <p:spPr>
          <a:xfrm rot="18900000">
            <a:off x="30439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0" name="Triangle"/>
          <p:cNvSpPr/>
          <p:nvPr/>
        </p:nvSpPr>
        <p:spPr>
          <a:xfrm rot="18900000">
            <a:off x="2662934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1" name="Triangle"/>
          <p:cNvSpPr/>
          <p:nvPr/>
        </p:nvSpPr>
        <p:spPr>
          <a:xfrm rot="18900000">
            <a:off x="2256533" y="7261561"/>
            <a:ext cx="298029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2" name="Rectangle"/>
          <p:cNvSpPr/>
          <p:nvPr/>
        </p:nvSpPr>
        <p:spPr>
          <a:xfrm>
            <a:off x="2131059" y="7136358"/>
            <a:ext cx="287189" cy="7591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3" name="Rectangle"/>
          <p:cNvSpPr/>
          <p:nvPr/>
        </p:nvSpPr>
        <p:spPr>
          <a:xfrm>
            <a:off x="4759959" y="7136358"/>
            <a:ext cx="287190" cy="7591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4" name="Dingbat Check"/>
          <p:cNvSpPr/>
          <p:nvPr/>
        </p:nvSpPr>
        <p:spPr>
          <a:xfrm>
            <a:off x="6098882" y="289560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5" name="Dingbat X"/>
          <p:cNvSpPr/>
          <p:nvPr/>
        </p:nvSpPr>
        <p:spPr>
          <a:xfrm>
            <a:off x="6171538" y="6962260"/>
            <a:ext cx="1156230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56" name="Rectangle"/>
          <p:cNvSpPr/>
          <p:nvPr/>
        </p:nvSpPr>
        <p:spPr>
          <a:xfrm>
            <a:off x="2400300" y="3370411"/>
            <a:ext cx="2151621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7" name="Square"/>
          <p:cNvSpPr/>
          <p:nvPr/>
        </p:nvSpPr>
        <p:spPr>
          <a:xfrm>
            <a:off x="26924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8" name="Square"/>
          <p:cNvSpPr/>
          <p:nvPr/>
        </p:nvSpPr>
        <p:spPr>
          <a:xfrm>
            <a:off x="29845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9" name="Square"/>
          <p:cNvSpPr/>
          <p:nvPr/>
        </p:nvSpPr>
        <p:spPr>
          <a:xfrm>
            <a:off x="32766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0" name="Square"/>
          <p:cNvSpPr/>
          <p:nvPr/>
        </p:nvSpPr>
        <p:spPr>
          <a:xfrm>
            <a:off x="35687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1" name="Square"/>
          <p:cNvSpPr/>
          <p:nvPr/>
        </p:nvSpPr>
        <p:spPr>
          <a:xfrm>
            <a:off x="38608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2" name="Square"/>
          <p:cNvSpPr/>
          <p:nvPr/>
        </p:nvSpPr>
        <p:spPr>
          <a:xfrm>
            <a:off x="41529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3" name="Square"/>
          <p:cNvSpPr/>
          <p:nvPr/>
        </p:nvSpPr>
        <p:spPr>
          <a:xfrm>
            <a:off x="44450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4" name="CPU X"/>
          <p:cNvSpPr/>
          <p:nvPr/>
        </p:nvSpPr>
        <p:spPr>
          <a:xfrm>
            <a:off x="2400300" y="3637265"/>
            <a:ext cx="2341265" cy="79711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165" name="Program A"/>
          <p:cNvSpPr/>
          <p:nvPr/>
        </p:nvSpPr>
        <p:spPr>
          <a:xfrm>
            <a:off x="2400300" y="2580927"/>
            <a:ext cx="2341265" cy="79711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A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A Program and CPU need to &quot;fit&quot;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Program and CPU need to "fit"</a:t>
            </a:r>
          </a:p>
        </p:txBody>
      </p:sp>
      <p:sp>
        <p:nvSpPr>
          <p:cNvPr id="1168" name="Rectangle"/>
          <p:cNvSpPr/>
          <p:nvPr/>
        </p:nvSpPr>
        <p:spPr>
          <a:xfrm>
            <a:off x="2400300" y="3370411"/>
            <a:ext cx="2151621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9" name="Square"/>
          <p:cNvSpPr/>
          <p:nvPr/>
        </p:nvSpPr>
        <p:spPr>
          <a:xfrm>
            <a:off x="26924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0" name="Square"/>
          <p:cNvSpPr/>
          <p:nvPr/>
        </p:nvSpPr>
        <p:spPr>
          <a:xfrm>
            <a:off x="29845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1" name="Square"/>
          <p:cNvSpPr/>
          <p:nvPr/>
        </p:nvSpPr>
        <p:spPr>
          <a:xfrm>
            <a:off x="32766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2" name="Square"/>
          <p:cNvSpPr/>
          <p:nvPr/>
        </p:nvSpPr>
        <p:spPr>
          <a:xfrm>
            <a:off x="35687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3" name="Square"/>
          <p:cNvSpPr/>
          <p:nvPr/>
        </p:nvSpPr>
        <p:spPr>
          <a:xfrm>
            <a:off x="38608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4" name="Square"/>
          <p:cNvSpPr/>
          <p:nvPr/>
        </p:nvSpPr>
        <p:spPr>
          <a:xfrm>
            <a:off x="4152900" y="3370411"/>
            <a:ext cx="287189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5" name="Square"/>
          <p:cNvSpPr/>
          <p:nvPr/>
        </p:nvSpPr>
        <p:spPr>
          <a:xfrm>
            <a:off x="4445000" y="3370411"/>
            <a:ext cx="287189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6" name="CPU X"/>
          <p:cNvSpPr/>
          <p:nvPr/>
        </p:nvSpPr>
        <p:spPr>
          <a:xfrm>
            <a:off x="2400300" y="3637265"/>
            <a:ext cx="2341265" cy="79711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177" name="Program A"/>
          <p:cNvSpPr/>
          <p:nvPr/>
        </p:nvSpPr>
        <p:spPr>
          <a:xfrm>
            <a:off x="2400300" y="2580927"/>
            <a:ext cx="2341265" cy="79711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Program A</a:t>
            </a:r>
          </a:p>
        </p:txBody>
      </p:sp>
      <p:sp>
        <p:nvSpPr>
          <p:cNvPr id="1178" name="CPU Y"/>
          <p:cNvSpPr/>
          <p:nvPr/>
        </p:nvSpPr>
        <p:spPr>
          <a:xfrm>
            <a:off x="8509000" y="3624565"/>
            <a:ext cx="2341265" cy="79711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Y</a:t>
            </a:r>
          </a:p>
        </p:txBody>
      </p:sp>
      <p:sp>
        <p:nvSpPr>
          <p:cNvPr id="1179" name="Triangle"/>
          <p:cNvSpPr/>
          <p:nvPr/>
        </p:nvSpPr>
        <p:spPr>
          <a:xfrm rot="8100000">
            <a:off x="8559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0" name="Triangle"/>
          <p:cNvSpPr/>
          <p:nvPr/>
        </p:nvSpPr>
        <p:spPr>
          <a:xfrm rot="8100000">
            <a:off x="89400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1" name="Triangle"/>
          <p:cNvSpPr/>
          <p:nvPr/>
        </p:nvSpPr>
        <p:spPr>
          <a:xfrm rot="8100000">
            <a:off x="93210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2" name="Triangle"/>
          <p:cNvSpPr/>
          <p:nvPr/>
        </p:nvSpPr>
        <p:spPr>
          <a:xfrm rot="8100000">
            <a:off x="9740169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3" name="Triangle"/>
          <p:cNvSpPr/>
          <p:nvPr/>
        </p:nvSpPr>
        <p:spPr>
          <a:xfrm rot="8100000">
            <a:off x="10121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84" name="Triangle"/>
          <p:cNvSpPr/>
          <p:nvPr/>
        </p:nvSpPr>
        <p:spPr>
          <a:xfrm rot="8100000">
            <a:off x="10502168" y="3508460"/>
            <a:ext cx="298028" cy="298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195" name="Group"/>
          <p:cNvGrpSpPr/>
          <p:nvPr/>
        </p:nvGrpSpPr>
        <p:grpSpPr>
          <a:xfrm>
            <a:off x="8211343" y="2568227"/>
            <a:ext cx="2916090" cy="1363465"/>
            <a:chOff x="-12700" y="0"/>
            <a:chExt cx="2916088" cy="1363464"/>
          </a:xfrm>
        </p:grpSpPr>
        <p:sp>
          <p:nvSpPr>
            <p:cNvPr id="1185" name="Program B"/>
            <p:cNvSpPr/>
            <p:nvPr/>
          </p:nvSpPr>
          <p:spPr>
            <a:xfrm>
              <a:off x="284956" y="0"/>
              <a:ext cx="2341266" cy="902345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 B</a:t>
              </a:r>
            </a:p>
          </p:txBody>
        </p:sp>
        <p:sp>
          <p:nvSpPr>
            <p:cNvPr id="1186" name="Triangle"/>
            <p:cNvSpPr/>
            <p:nvPr/>
          </p:nvSpPr>
          <p:spPr>
            <a:xfrm rot="18900000">
              <a:off x="2474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7" name="Triangle"/>
            <p:cNvSpPr/>
            <p:nvPr/>
          </p:nvSpPr>
          <p:spPr>
            <a:xfrm rot="18900000">
              <a:off x="20939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8" name="Triangle"/>
            <p:cNvSpPr/>
            <p:nvPr/>
          </p:nvSpPr>
          <p:spPr>
            <a:xfrm rot="18900000">
              <a:off x="17129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89" name="Triangle"/>
            <p:cNvSpPr/>
            <p:nvPr/>
          </p:nvSpPr>
          <p:spPr>
            <a:xfrm rot="18900000">
              <a:off x="13065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0" name="Triangle"/>
            <p:cNvSpPr/>
            <p:nvPr/>
          </p:nvSpPr>
          <p:spPr>
            <a:xfrm rot="18900000">
              <a:off x="912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1" name="Triangle"/>
            <p:cNvSpPr/>
            <p:nvPr/>
          </p:nvSpPr>
          <p:spPr>
            <a:xfrm rot="18900000">
              <a:off x="531875" y="729495"/>
              <a:ext cx="298028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2" name="Triangle"/>
            <p:cNvSpPr/>
            <p:nvPr/>
          </p:nvSpPr>
          <p:spPr>
            <a:xfrm rot="18900000">
              <a:off x="125474" y="729495"/>
              <a:ext cx="298029" cy="298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193" name="Rectangle"/>
            <p:cNvSpPr/>
            <p:nvPr/>
          </p:nvSpPr>
          <p:spPr>
            <a:xfrm>
              <a:off x="-127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94" name="Rectangle"/>
            <p:cNvSpPr/>
            <p:nvPr/>
          </p:nvSpPr>
          <p:spPr>
            <a:xfrm>
              <a:off x="2616200" y="604291"/>
              <a:ext cx="287189" cy="7591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96" name="Dingbat Check"/>
          <p:cNvSpPr/>
          <p:nvPr/>
        </p:nvSpPr>
        <p:spPr>
          <a:xfrm>
            <a:off x="6098882" y="289560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197" name="why haven't we noticed this yet for our Python programs?"/>
          <p:cNvSpPr txBox="1"/>
          <p:nvPr/>
        </p:nvSpPr>
        <p:spPr>
          <a:xfrm>
            <a:off x="2632893" y="6400800"/>
            <a:ext cx="773901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why haven't we noticed this yet for our Python programs?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Interpre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Interpreters</a:t>
            </a:r>
          </a:p>
        </p:txBody>
      </p:sp>
      <p:grpSp>
        <p:nvGrpSpPr>
          <p:cNvPr id="1236" name="Group"/>
          <p:cNvGrpSpPr/>
          <p:nvPr/>
        </p:nvGrpSpPr>
        <p:grpSpPr>
          <a:xfrm>
            <a:off x="2138833" y="1945927"/>
            <a:ext cx="8727134" cy="3322033"/>
            <a:chOff x="0" y="81567"/>
            <a:chExt cx="8727132" cy="3322032"/>
          </a:xfrm>
        </p:grpSpPr>
        <p:sp>
          <p:nvSpPr>
            <p:cNvPr id="1200" name="Rectangle"/>
            <p:cNvSpPr/>
            <p:nvPr/>
          </p:nvSpPr>
          <p:spPr>
            <a:xfrm>
              <a:off x="541575" y="1582251"/>
              <a:ext cx="1567473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1" name="Rectangle"/>
            <p:cNvSpPr/>
            <p:nvPr/>
          </p:nvSpPr>
          <p:spPr>
            <a:xfrm>
              <a:off x="0" y="1582251"/>
              <a:ext cx="2261705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2" name="Square"/>
            <p:cNvSpPr/>
            <p:nvPr/>
          </p:nvSpPr>
          <p:spPr>
            <a:xfrm>
              <a:off x="2921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3" name="Square"/>
            <p:cNvSpPr/>
            <p:nvPr/>
          </p:nvSpPr>
          <p:spPr>
            <a:xfrm>
              <a:off x="8763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4" name="Square"/>
            <p:cNvSpPr/>
            <p:nvPr/>
          </p:nvSpPr>
          <p:spPr>
            <a:xfrm>
              <a:off x="11684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5" name="Square"/>
            <p:cNvSpPr/>
            <p:nvPr/>
          </p:nvSpPr>
          <p:spPr>
            <a:xfrm>
              <a:off x="14605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6" name="Square"/>
            <p:cNvSpPr/>
            <p:nvPr/>
          </p:nvSpPr>
          <p:spPr>
            <a:xfrm>
              <a:off x="17526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7" name="Square"/>
            <p:cNvSpPr/>
            <p:nvPr/>
          </p:nvSpPr>
          <p:spPr>
            <a:xfrm>
              <a:off x="20447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8" name="CPU X"/>
            <p:cNvSpPr/>
            <p:nvPr/>
          </p:nvSpPr>
          <p:spPr>
            <a:xfrm>
              <a:off x="0" y="1861651"/>
              <a:ext cx="2335263" cy="759173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X</a:t>
              </a:r>
            </a:p>
          </p:txBody>
        </p:sp>
        <p:sp>
          <p:nvSpPr>
            <p:cNvPr id="1209" name="python.exe (X)"/>
            <p:cNvSpPr/>
            <p:nvPr/>
          </p:nvSpPr>
          <p:spPr>
            <a:xfrm>
              <a:off x="0" y="830867"/>
              <a:ext cx="2335263" cy="759174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python.exe (X)</a:t>
              </a:r>
            </a:p>
          </p:txBody>
        </p:sp>
        <p:sp>
          <p:nvSpPr>
            <p:cNvPr id="1210" name="CPU Y"/>
            <p:cNvSpPr/>
            <p:nvPr/>
          </p:nvSpPr>
          <p:spPr>
            <a:xfrm>
              <a:off x="6108700" y="1861651"/>
              <a:ext cx="2341265" cy="759173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Y</a:t>
              </a:r>
            </a:p>
          </p:txBody>
        </p:sp>
        <p:sp>
          <p:nvSpPr>
            <p:cNvPr id="1211" name="Triangle"/>
            <p:cNvSpPr/>
            <p:nvPr/>
          </p:nvSpPr>
          <p:spPr>
            <a:xfrm rot="8100000">
              <a:off x="6158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2" name="Triangle"/>
            <p:cNvSpPr/>
            <p:nvPr/>
          </p:nvSpPr>
          <p:spPr>
            <a:xfrm rot="8100000">
              <a:off x="6539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3" name="Triangle"/>
            <p:cNvSpPr/>
            <p:nvPr/>
          </p:nvSpPr>
          <p:spPr>
            <a:xfrm rot="8100000">
              <a:off x="69207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4" name="Triangle"/>
            <p:cNvSpPr/>
            <p:nvPr/>
          </p:nvSpPr>
          <p:spPr>
            <a:xfrm rot="8100000">
              <a:off x="73398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5" name="Triangle"/>
            <p:cNvSpPr/>
            <p:nvPr/>
          </p:nvSpPr>
          <p:spPr>
            <a:xfrm rot="8100000">
              <a:off x="7720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16" name="Triangle"/>
            <p:cNvSpPr/>
            <p:nvPr/>
          </p:nvSpPr>
          <p:spPr>
            <a:xfrm rot="8100000">
              <a:off x="8101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grpSp>
          <p:nvGrpSpPr>
            <p:cNvPr id="1227" name="Group"/>
            <p:cNvGrpSpPr/>
            <p:nvPr/>
          </p:nvGrpSpPr>
          <p:grpSpPr>
            <a:xfrm>
              <a:off x="5823743" y="780067"/>
              <a:ext cx="2903390" cy="1363465"/>
              <a:chOff x="0" y="0"/>
              <a:chExt cx="2903388" cy="1363464"/>
            </a:xfrm>
          </p:grpSpPr>
          <p:sp>
            <p:nvSpPr>
              <p:cNvPr id="1217" name="python.exe (Y)"/>
              <p:cNvSpPr/>
              <p:nvPr/>
            </p:nvSpPr>
            <p:spPr>
              <a:xfrm>
                <a:off x="284956" y="0"/>
                <a:ext cx="2341266" cy="902345"/>
              </a:xfrm>
              <a:prstGeom prst="rect">
                <a:avLst/>
              </a:pr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600" b="0">
                    <a:solidFill>
                      <a:srgbClr val="FFFFFF"/>
                    </a:solidFill>
                  </a:defRPr>
                </a:lvl1pPr>
              </a:lstStyle>
              <a:p>
                <a:r>
                  <a:t>python.exe (Y)</a:t>
                </a:r>
              </a:p>
            </p:txBody>
          </p:sp>
          <p:sp>
            <p:nvSpPr>
              <p:cNvPr id="1218" name="Triangle"/>
              <p:cNvSpPr/>
              <p:nvPr/>
            </p:nvSpPr>
            <p:spPr>
              <a:xfrm rot="18900000">
                <a:off x="24749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19" name="Triangle"/>
              <p:cNvSpPr/>
              <p:nvPr/>
            </p:nvSpPr>
            <p:spPr>
              <a:xfrm rot="18900000">
                <a:off x="20939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0" name="Triangle"/>
              <p:cNvSpPr/>
              <p:nvPr/>
            </p:nvSpPr>
            <p:spPr>
              <a:xfrm rot="18900000">
                <a:off x="17129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1" name="Triangle"/>
              <p:cNvSpPr/>
              <p:nvPr/>
            </p:nvSpPr>
            <p:spPr>
              <a:xfrm rot="18900000">
                <a:off x="13065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2" name="Triangle"/>
              <p:cNvSpPr/>
              <p:nvPr/>
            </p:nvSpPr>
            <p:spPr>
              <a:xfrm rot="18900000">
                <a:off x="9128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3" name="Triangle"/>
              <p:cNvSpPr/>
              <p:nvPr/>
            </p:nvSpPr>
            <p:spPr>
              <a:xfrm rot="18900000">
                <a:off x="5318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4" name="Triangle"/>
              <p:cNvSpPr/>
              <p:nvPr/>
            </p:nvSpPr>
            <p:spPr>
              <a:xfrm rot="18900000">
                <a:off x="1254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25" name="Rectangle"/>
              <p:cNvSpPr/>
              <p:nvPr/>
            </p:nvSpPr>
            <p:spPr>
              <a:xfrm>
                <a:off x="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26" name="Rectangle"/>
              <p:cNvSpPr/>
              <p:nvPr/>
            </p:nvSpPr>
            <p:spPr>
              <a:xfrm>
                <a:off x="261620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228" name="program.py"/>
            <p:cNvSpPr/>
            <p:nvPr/>
          </p:nvSpPr>
          <p:spPr>
            <a:xfrm>
              <a:off x="0" y="81567"/>
              <a:ext cx="2335263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29" name="program.py"/>
            <p:cNvSpPr/>
            <p:nvPr/>
          </p:nvSpPr>
          <p:spPr>
            <a:xfrm>
              <a:off x="6102002" y="81567"/>
              <a:ext cx="2354661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30" name="Line"/>
            <p:cNvSpPr/>
            <p:nvPr/>
          </p:nvSpPr>
          <p:spPr>
            <a:xfrm>
              <a:off x="2369666" y="459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1" name="Line"/>
            <p:cNvSpPr/>
            <p:nvPr/>
          </p:nvSpPr>
          <p:spPr>
            <a:xfrm>
              <a:off x="2369666" y="1348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2" name="Line"/>
            <p:cNvSpPr/>
            <p:nvPr/>
          </p:nvSpPr>
          <p:spPr>
            <a:xfrm>
              <a:off x="2369666" y="2364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33" name="same"/>
            <p:cNvSpPr/>
            <p:nvPr/>
          </p:nvSpPr>
          <p:spPr>
            <a:xfrm>
              <a:off x="4220816" y="228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3">
                      <a:hueOff val="362282"/>
                      <a:satOff val="31803"/>
                      <a:lumOff val="-18242"/>
                    </a:schemeClr>
                  </a:solidFill>
                </a:defRPr>
              </a:lvl1pPr>
            </a:lstStyle>
            <a:p>
              <a:r>
                <a:t>same</a:t>
              </a:r>
            </a:p>
          </p:txBody>
        </p:sp>
        <p:sp>
          <p:nvSpPr>
            <p:cNvPr id="1234" name="different"/>
            <p:cNvSpPr/>
            <p:nvPr/>
          </p:nvSpPr>
          <p:spPr>
            <a:xfrm>
              <a:off x="4220816" y="1117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  <p:sp>
          <p:nvSpPr>
            <p:cNvPr id="1235" name="different"/>
            <p:cNvSpPr/>
            <p:nvPr/>
          </p:nvSpPr>
          <p:spPr>
            <a:xfrm>
              <a:off x="4220816" y="21336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</p:grpSp>
      <p:sp>
        <p:nvSpPr>
          <p:cNvPr id="1237" name="Interpreters (such as python.exe) make it easier to run the same code on different machines"/>
          <p:cNvSpPr txBox="1"/>
          <p:nvPr/>
        </p:nvSpPr>
        <p:spPr>
          <a:xfrm>
            <a:off x="757361" y="6248399"/>
            <a:ext cx="115027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Interpreters</a:t>
            </a:r>
            <a:r>
              <a:rPr dirty="0"/>
              <a:t> (such as </a:t>
            </a:r>
            <a:r>
              <a:rPr dirty="0" err="1"/>
              <a:t>python.exe</a:t>
            </a:r>
            <a:r>
              <a:rPr dirty="0"/>
              <a:t>) make it easier to run the same code on different machines</a:t>
            </a:r>
          </a:p>
        </p:txBody>
      </p:sp>
      <p:sp>
        <p:nvSpPr>
          <p:cNvPr id="1238" name="A compiler is another tool for running the same code on different CPUs"/>
          <p:cNvSpPr txBox="1"/>
          <p:nvPr/>
        </p:nvSpPr>
        <p:spPr>
          <a:xfrm>
            <a:off x="1978347" y="7391399"/>
            <a:ext cx="90608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compiler</a:t>
            </a:r>
            <a:r>
              <a:t> is another tool for running the same code on different CPUs</a:t>
            </a:r>
          </a:p>
        </p:txBody>
      </p:sp>
      <p:sp>
        <p:nvSpPr>
          <p:cNvPr id="1239" name="python code"/>
          <p:cNvSpPr txBox="1"/>
          <p:nvPr/>
        </p:nvSpPr>
        <p:spPr>
          <a:xfrm>
            <a:off x="10794652" y="2438399"/>
            <a:ext cx="16516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python code</a:t>
            </a:r>
          </a:p>
        </p:txBody>
      </p:sp>
      <p:sp>
        <p:nvSpPr>
          <p:cNvPr id="1240" name="machine code"/>
          <p:cNvSpPr txBox="1"/>
          <p:nvPr/>
        </p:nvSpPr>
        <p:spPr>
          <a:xfrm>
            <a:off x="10794652" y="3428999"/>
            <a:ext cx="181823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machine code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Interpre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Interpreters</a:t>
            </a:r>
          </a:p>
        </p:txBody>
      </p:sp>
      <p:grpSp>
        <p:nvGrpSpPr>
          <p:cNvPr id="1279" name="Group"/>
          <p:cNvGrpSpPr/>
          <p:nvPr/>
        </p:nvGrpSpPr>
        <p:grpSpPr>
          <a:xfrm>
            <a:off x="2138833" y="1864359"/>
            <a:ext cx="8739834" cy="2620825"/>
            <a:chOff x="0" y="0"/>
            <a:chExt cx="8739832" cy="2620823"/>
          </a:xfrm>
        </p:grpSpPr>
        <p:sp>
          <p:nvSpPr>
            <p:cNvPr id="1243" name="Rectangle"/>
            <p:cNvSpPr/>
            <p:nvPr/>
          </p:nvSpPr>
          <p:spPr>
            <a:xfrm>
              <a:off x="0" y="1582251"/>
              <a:ext cx="223136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4" name="Square"/>
            <p:cNvSpPr/>
            <p:nvPr/>
          </p:nvSpPr>
          <p:spPr>
            <a:xfrm>
              <a:off x="2921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5" name="Square"/>
            <p:cNvSpPr/>
            <p:nvPr/>
          </p:nvSpPr>
          <p:spPr>
            <a:xfrm>
              <a:off x="5842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6" name="Square"/>
            <p:cNvSpPr/>
            <p:nvPr/>
          </p:nvSpPr>
          <p:spPr>
            <a:xfrm>
              <a:off x="8763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7" name="Square"/>
            <p:cNvSpPr/>
            <p:nvPr/>
          </p:nvSpPr>
          <p:spPr>
            <a:xfrm>
              <a:off x="11684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8" name="Square"/>
            <p:cNvSpPr/>
            <p:nvPr/>
          </p:nvSpPr>
          <p:spPr>
            <a:xfrm>
              <a:off x="14605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49" name="Square"/>
            <p:cNvSpPr/>
            <p:nvPr/>
          </p:nvSpPr>
          <p:spPr>
            <a:xfrm>
              <a:off x="1752600" y="1582251"/>
              <a:ext cx="287189" cy="287190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0" name="Square"/>
            <p:cNvSpPr/>
            <p:nvPr/>
          </p:nvSpPr>
          <p:spPr>
            <a:xfrm>
              <a:off x="2044700" y="1582251"/>
              <a:ext cx="287189" cy="287190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1" name="CPU X"/>
            <p:cNvSpPr/>
            <p:nvPr/>
          </p:nvSpPr>
          <p:spPr>
            <a:xfrm>
              <a:off x="0" y="1861651"/>
              <a:ext cx="2335263" cy="759173"/>
            </a:xfrm>
            <a:prstGeom prst="rect">
              <a:avLst/>
            </a:prstGeom>
            <a:solidFill>
              <a:schemeClr val="accent6">
                <a:hueOff val="-146070"/>
                <a:satOff val="-10048"/>
                <a:lumOff val="-306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X</a:t>
              </a:r>
            </a:p>
          </p:txBody>
        </p:sp>
        <p:sp>
          <p:nvSpPr>
            <p:cNvPr id="1252" name="python.exe (X)"/>
            <p:cNvSpPr/>
            <p:nvPr/>
          </p:nvSpPr>
          <p:spPr>
            <a:xfrm>
              <a:off x="0" y="830867"/>
              <a:ext cx="2335263" cy="759174"/>
            </a:xfrm>
            <a:prstGeom prst="rect">
              <a:avLst/>
            </a:prstGeom>
            <a:solidFill>
              <a:schemeClr val="accent3">
                <a:hueOff val="362282"/>
                <a:satOff val="31803"/>
                <a:lumOff val="-1824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python.exe (X)</a:t>
              </a:r>
            </a:p>
          </p:txBody>
        </p:sp>
        <p:sp>
          <p:nvSpPr>
            <p:cNvPr id="1253" name="CPU Y"/>
            <p:cNvSpPr/>
            <p:nvPr/>
          </p:nvSpPr>
          <p:spPr>
            <a:xfrm>
              <a:off x="6101398" y="1861651"/>
              <a:ext cx="2360445" cy="759173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CPU Y</a:t>
              </a:r>
            </a:p>
          </p:txBody>
        </p:sp>
        <p:sp>
          <p:nvSpPr>
            <p:cNvPr id="1254" name="Triangle"/>
            <p:cNvSpPr/>
            <p:nvPr/>
          </p:nvSpPr>
          <p:spPr>
            <a:xfrm rot="8100000">
              <a:off x="6158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5" name="Triangle"/>
            <p:cNvSpPr/>
            <p:nvPr/>
          </p:nvSpPr>
          <p:spPr>
            <a:xfrm rot="8100000">
              <a:off x="65397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6" name="Triangle"/>
            <p:cNvSpPr/>
            <p:nvPr/>
          </p:nvSpPr>
          <p:spPr>
            <a:xfrm rot="8100000">
              <a:off x="69207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7" name="Triangle"/>
            <p:cNvSpPr/>
            <p:nvPr/>
          </p:nvSpPr>
          <p:spPr>
            <a:xfrm rot="8100000">
              <a:off x="7339869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8" name="Triangle"/>
            <p:cNvSpPr/>
            <p:nvPr/>
          </p:nvSpPr>
          <p:spPr>
            <a:xfrm rot="8100000">
              <a:off x="7720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59" name="Triangle"/>
            <p:cNvSpPr/>
            <p:nvPr/>
          </p:nvSpPr>
          <p:spPr>
            <a:xfrm rot="8100000">
              <a:off x="8101868" y="1720300"/>
              <a:ext cx="298028" cy="2980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grpSp>
          <p:nvGrpSpPr>
            <p:cNvPr id="1270" name="Group"/>
            <p:cNvGrpSpPr/>
            <p:nvPr/>
          </p:nvGrpSpPr>
          <p:grpSpPr>
            <a:xfrm>
              <a:off x="5811043" y="780067"/>
              <a:ext cx="2928790" cy="1363465"/>
              <a:chOff x="0" y="0"/>
              <a:chExt cx="2928788" cy="1363464"/>
            </a:xfrm>
          </p:grpSpPr>
          <p:sp>
            <p:nvSpPr>
              <p:cNvPr id="1260" name="python.exe (Y)"/>
              <p:cNvSpPr/>
              <p:nvPr/>
            </p:nvSpPr>
            <p:spPr>
              <a:xfrm>
                <a:off x="288555" y="0"/>
                <a:ext cx="2361833" cy="902345"/>
              </a:xfrm>
              <a:prstGeom prst="rect">
                <a:avLst/>
              </a:pr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2600" b="0">
                    <a:solidFill>
                      <a:srgbClr val="FFFFFF"/>
                    </a:solidFill>
                  </a:defRPr>
                </a:lvl1pPr>
              </a:lstStyle>
              <a:p>
                <a:r>
                  <a:t>python.exe (Y)</a:t>
                </a:r>
              </a:p>
            </p:txBody>
          </p:sp>
          <p:sp>
            <p:nvSpPr>
              <p:cNvPr id="1261" name="Triangle"/>
              <p:cNvSpPr/>
              <p:nvPr/>
            </p:nvSpPr>
            <p:spPr>
              <a:xfrm rot="18900000">
                <a:off x="24876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2" name="Triangle"/>
              <p:cNvSpPr/>
              <p:nvPr/>
            </p:nvSpPr>
            <p:spPr>
              <a:xfrm rot="18900000">
                <a:off x="21066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3" name="Triangle"/>
              <p:cNvSpPr/>
              <p:nvPr/>
            </p:nvSpPr>
            <p:spPr>
              <a:xfrm rot="18900000">
                <a:off x="17256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4" name="Triangle"/>
              <p:cNvSpPr/>
              <p:nvPr/>
            </p:nvSpPr>
            <p:spPr>
              <a:xfrm rot="18900000">
                <a:off x="13192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5" name="Triangle"/>
              <p:cNvSpPr/>
              <p:nvPr/>
            </p:nvSpPr>
            <p:spPr>
              <a:xfrm rot="18900000">
                <a:off x="9255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6" name="Triangle"/>
              <p:cNvSpPr/>
              <p:nvPr/>
            </p:nvSpPr>
            <p:spPr>
              <a:xfrm rot="18900000">
                <a:off x="544575" y="729495"/>
                <a:ext cx="298028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7" name="Triangle"/>
              <p:cNvSpPr/>
              <p:nvPr/>
            </p:nvSpPr>
            <p:spPr>
              <a:xfrm rot="18900000">
                <a:off x="138174" y="729495"/>
                <a:ext cx="298029" cy="298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92929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1268" name="Rectangle"/>
              <p:cNvSpPr/>
              <p:nvPr/>
            </p:nvSpPr>
            <p:spPr>
              <a:xfrm>
                <a:off x="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69" name="Rectangle"/>
              <p:cNvSpPr/>
              <p:nvPr/>
            </p:nvSpPr>
            <p:spPr>
              <a:xfrm>
                <a:off x="2641600" y="604291"/>
                <a:ext cx="287189" cy="759174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 b="0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271" name="program.py"/>
            <p:cNvSpPr/>
            <p:nvPr/>
          </p:nvSpPr>
          <p:spPr>
            <a:xfrm>
              <a:off x="0" y="81567"/>
              <a:ext cx="2335263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72" name="program.py"/>
            <p:cNvSpPr/>
            <p:nvPr/>
          </p:nvSpPr>
          <p:spPr>
            <a:xfrm>
              <a:off x="6102002" y="81567"/>
              <a:ext cx="2354661" cy="759174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program.py</a:t>
              </a:r>
            </a:p>
          </p:txBody>
        </p:sp>
        <p:sp>
          <p:nvSpPr>
            <p:cNvPr id="1273" name="Line"/>
            <p:cNvSpPr/>
            <p:nvPr/>
          </p:nvSpPr>
          <p:spPr>
            <a:xfrm>
              <a:off x="2369666" y="459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4" name="Line"/>
            <p:cNvSpPr/>
            <p:nvPr/>
          </p:nvSpPr>
          <p:spPr>
            <a:xfrm>
              <a:off x="2369666" y="1348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5" name="Line"/>
            <p:cNvSpPr/>
            <p:nvPr/>
          </p:nvSpPr>
          <p:spPr>
            <a:xfrm>
              <a:off x="2369666" y="2364740"/>
              <a:ext cx="370230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1276" name="same"/>
            <p:cNvSpPr txBox="1"/>
            <p:nvPr/>
          </p:nvSpPr>
          <p:spPr>
            <a:xfrm>
              <a:off x="3849490" y="-1"/>
              <a:ext cx="742653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3">
                      <a:hueOff val="362282"/>
                      <a:satOff val="31803"/>
                      <a:lumOff val="-18242"/>
                    </a:schemeClr>
                  </a:solidFill>
                </a:defRPr>
              </a:lvl1pPr>
            </a:lstStyle>
            <a:p>
              <a:r>
                <a:t>same</a:t>
              </a:r>
            </a:p>
          </p:txBody>
        </p:sp>
        <p:sp>
          <p:nvSpPr>
            <p:cNvPr id="1277" name="different"/>
            <p:cNvSpPr txBox="1"/>
            <p:nvPr/>
          </p:nvSpPr>
          <p:spPr>
            <a:xfrm>
              <a:off x="3647605" y="888999"/>
              <a:ext cx="1146424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  <p:sp>
          <p:nvSpPr>
            <p:cNvPr id="1278" name="different"/>
            <p:cNvSpPr txBox="1"/>
            <p:nvPr/>
          </p:nvSpPr>
          <p:spPr>
            <a:xfrm>
              <a:off x="3647605" y="1904999"/>
              <a:ext cx="1146424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r>
                <a:t>different</a:t>
              </a:r>
            </a:p>
          </p:txBody>
        </p:sp>
      </p:grpSp>
      <p:sp>
        <p:nvSpPr>
          <p:cNvPr id="1280" name="Interpreters (such as python.exe) make it easier to run the same code on different machines"/>
          <p:cNvSpPr txBox="1"/>
          <p:nvPr/>
        </p:nvSpPr>
        <p:spPr>
          <a:xfrm>
            <a:off x="757361" y="6248399"/>
            <a:ext cx="115027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Interpreters</a:t>
            </a:r>
            <a:r>
              <a:t> (such as python.exe) make it easier to run the same code on different machines</a:t>
            </a:r>
          </a:p>
        </p:txBody>
      </p:sp>
      <p:sp>
        <p:nvSpPr>
          <p:cNvPr id="1281" name="python code"/>
          <p:cNvSpPr txBox="1"/>
          <p:nvPr/>
        </p:nvSpPr>
        <p:spPr>
          <a:xfrm>
            <a:off x="10794652" y="2438399"/>
            <a:ext cx="16516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python code</a:t>
            </a:r>
          </a:p>
        </p:txBody>
      </p:sp>
      <p:sp>
        <p:nvSpPr>
          <p:cNvPr id="1282" name="machine code"/>
          <p:cNvSpPr txBox="1"/>
          <p:nvPr/>
        </p:nvSpPr>
        <p:spPr>
          <a:xfrm>
            <a:off x="10794652" y="3428999"/>
            <a:ext cx="181823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machine code</a:t>
            </a:r>
          </a:p>
        </p:txBody>
      </p:sp>
      <p:sp>
        <p:nvSpPr>
          <p:cNvPr id="1283" name="Discuss: if all CPUs had the instruction set,…"/>
          <p:cNvSpPr txBox="1"/>
          <p:nvPr/>
        </p:nvSpPr>
        <p:spPr>
          <a:xfrm>
            <a:off x="1533475" y="7420768"/>
            <a:ext cx="9937850" cy="149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i="0">
                <a:latin typeface="Gill Sans"/>
                <a:ea typeface="Gill Sans"/>
                <a:cs typeface="Gill Sans"/>
                <a:sym typeface="Gill Sans"/>
              </a:rPr>
              <a:t>Discuss:</a:t>
            </a:r>
            <a:r>
              <a:t> if all CPUs had the instruction set,</a:t>
            </a:r>
          </a:p>
          <a:p>
            <a:pPr>
              <a:defRPr sz="4800" b="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would we still need a Python interpreter?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S 320"/>
          <p:cNvSpPr/>
          <p:nvPr/>
        </p:nvSpPr>
        <p:spPr>
          <a:xfrm>
            <a:off x="6377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320</a:t>
            </a:r>
          </a:p>
        </p:txBody>
      </p:sp>
      <p:sp>
        <p:nvSpPr>
          <p:cNvPr id="143" name="CS 220"/>
          <p:cNvSpPr/>
          <p:nvPr/>
        </p:nvSpPr>
        <p:spPr>
          <a:xfrm>
            <a:off x="6377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220</a:t>
            </a:r>
          </a:p>
        </p:txBody>
      </p:sp>
      <p:sp>
        <p:nvSpPr>
          <p:cNvPr id="144" name="STAT 340"/>
          <p:cNvSpPr/>
          <p:nvPr/>
        </p:nvSpPr>
        <p:spPr>
          <a:xfrm>
            <a:off x="8663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STAT 340</a:t>
            </a:r>
          </a:p>
        </p:txBody>
      </p:sp>
      <p:sp>
        <p:nvSpPr>
          <p:cNvPr id="145" name="STAT 240"/>
          <p:cNvSpPr/>
          <p:nvPr/>
        </p:nvSpPr>
        <p:spPr>
          <a:xfrm>
            <a:off x="8663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STAT 240</a:t>
            </a:r>
          </a:p>
        </p:txBody>
      </p:sp>
      <p:sp>
        <p:nvSpPr>
          <p:cNvPr id="146" name="Related cours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Related courses</a:t>
            </a:r>
          </a:p>
        </p:txBody>
      </p:sp>
      <p:sp>
        <p:nvSpPr>
          <p:cNvPr id="147" name="L I S 461"/>
          <p:cNvSpPr/>
          <p:nvPr/>
        </p:nvSpPr>
        <p:spPr>
          <a:xfrm>
            <a:off x="10822379" y="5556506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L I S 461</a:t>
            </a:r>
          </a:p>
        </p:txBody>
      </p:sp>
      <p:grpSp>
        <p:nvGrpSpPr>
          <p:cNvPr id="150" name="Upper Level Data Science"/>
          <p:cNvGrpSpPr/>
          <p:nvPr/>
        </p:nvGrpSpPr>
        <p:grpSpPr>
          <a:xfrm>
            <a:off x="6307195" y="1636859"/>
            <a:ext cx="6272567" cy="1153799"/>
            <a:chOff x="0" y="0"/>
            <a:chExt cx="6272565" cy="1153797"/>
          </a:xfrm>
        </p:grpSpPr>
        <p:sp>
          <p:nvSpPr>
            <p:cNvPr id="149" name="Upper Level Data Science"/>
            <p:cNvSpPr/>
            <p:nvPr/>
          </p:nvSpPr>
          <p:spPr>
            <a:xfrm>
              <a:off x="50800" y="50800"/>
              <a:ext cx="6170966" cy="1052198"/>
            </a:xfrm>
            <a:prstGeom prst="roundRect">
              <a:avLst>
                <a:gd name="adj" fmla="val 20964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lvl1pPr>
            </a:lstStyle>
            <a:p>
              <a:r>
                <a:t>Upper Level Data Science</a:t>
              </a:r>
            </a:p>
          </p:txBody>
        </p:sp>
        <p:pic>
          <p:nvPicPr>
            <p:cNvPr id="148" name="Upper Level Data Science Upper Level Data Science" descr="Upper Level Data Science Upper Level Data Science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272566" cy="1153798"/>
            </a:xfrm>
            <a:prstGeom prst="rect">
              <a:avLst/>
            </a:prstGeom>
            <a:effectLst/>
          </p:spPr>
        </p:pic>
      </p:grpSp>
      <p:grpSp>
        <p:nvGrpSpPr>
          <p:cNvPr id="153" name="Upper Level Computer Science"/>
          <p:cNvGrpSpPr/>
          <p:nvPr/>
        </p:nvGrpSpPr>
        <p:grpSpPr>
          <a:xfrm>
            <a:off x="425038" y="1636859"/>
            <a:ext cx="5600393" cy="1153799"/>
            <a:chOff x="0" y="0"/>
            <a:chExt cx="5600391" cy="1153797"/>
          </a:xfrm>
        </p:grpSpPr>
        <p:sp>
          <p:nvSpPr>
            <p:cNvPr id="152" name="Upper Level Computer Science"/>
            <p:cNvSpPr/>
            <p:nvPr/>
          </p:nvSpPr>
          <p:spPr>
            <a:xfrm>
              <a:off x="50800" y="50800"/>
              <a:ext cx="5498792" cy="1052198"/>
            </a:xfrm>
            <a:prstGeom prst="roundRect">
              <a:avLst>
                <a:gd name="adj" fmla="val 20964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lvl1pPr>
            </a:lstStyle>
            <a:p>
              <a:r>
                <a:t>Upper Level Computer Science</a:t>
              </a:r>
            </a:p>
          </p:txBody>
        </p:sp>
        <p:pic>
          <p:nvPicPr>
            <p:cNvPr id="151" name="Upper Level Computer Science Upper Level Computer Science" descr="Upper Level Computer Science Upper Level Computer Scienc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5600392" cy="1153798"/>
            </a:xfrm>
            <a:prstGeom prst="rect">
              <a:avLst/>
            </a:prstGeom>
            <a:effectLst/>
          </p:spPr>
        </p:pic>
      </p:grpSp>
      <p:sp>
        <p:nvSpPr>
          <p:cNvPr id="154" name="CS 354"/>
          <p:cNvSpPr/>
          <p:nvPr/>
        </p:nvSpPr>
        <p:spPr>
          <a:xfrm>
            <a:off x="1043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354</a:t>
            </a:r>
          </a:p>
        </p:txBody>
      </p:sp>
      <p:sp>
        <p:nvSpPr>
          <p:cNvPr id="155" name="CS 252"/>
          <p:cNvSpPr/>
          <p:nvPr/>
        </p:nvSpPr>
        <p:spPr>
          <a:xfrm>
            <a:off x="1043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252</a:t>
            </a:r>
          </a:p>
        </p:txBody>
      </p:sp>
      <p:sp>
        <p:nvSpPr>
          <p:cNvPr id="156" name="CS 300"/>
          <p:cNvSpPr/>
          <p:nvPr/>
        </p:nvSpPr>
        <p:spPr>
          <a:xfrm>
            <a:off x="3837379" y="493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300</a:t>
            </a:r>
          </a:p>
        </p:txBody>
      </p:sp>
      <p:sp>
        <p:nvSpPr>
          <p:cNvPr id="157" name="CS 200"/>
          <p:cNvSpPr/>
          <p:nvPr/>
        </p:nvSpPr>
        <p:spPr>
          <a:xfrm>
            <a:off x="3837379" y="620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CS 200</a:t>
            </a:r>
          </a:p>
        </p:txBody>
      </p:sp>
      <p:sp>
        <p:nvSpPr>
          <p:cNvPr id="158" name="CS 300"/>
          <p:cNvSpPr/>
          <p:nvPr/>
        </p:nvSpPr>
        <p:spPr>
          <a:xfrm>
            <a:off x="3837379" y="3664078"/>
            <a:ext cx="1560199" cy="770485"/>
          </a:xfrm>
          <a:prstGeom prst="roundRect">
            <a:avLst>
              <a:gd name="adj" fmla="val 24725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dirty="0"/>
              <a:t>CS </a:t>
            </a:r>
            <a:r>
              <a:rPr lang="en-US" dirty="0"/>
              <a:t>4</a:t>
            </a:r>
            <a:r>
              <a:rPr dirty="0"/>
              <a:t>00</a:t>
            </a:r>
          </a:p>
        </p:txBody>
      </p:sp>
      <p:sp>
        <p:nvSpPr>
          <p:cNvPr id="159" name="Line"/>
          <p:cNvSpPr/>
          <p:nvPr/>
        </p:nvSpPr>
        <p:spPr>
          <a:xfrm flipV="1">
            <a:off x="1862555" y="3004501"/>
            <a:ext cx="1" cy="187548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0" name="Line"/>
          <p:cNvSpPr/>
          <p:nvPr/>
        </p:nvSpPr>
        <p:spPr>
          <a:xfrm flipV="1">
            <a:off x="4617478" y="2939058"/>
            <a:ext cx="1" cy="57662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1" name="Line"/>
          <p:cNvSpPr/>
          <p:nvPr/>
        </p:nvSpPr>
        <p:spPr>
          <a:xfrm flipV="1">
            <a:off x="7157478" y="2844760"/>
            <a:ext cx="1" cy="203521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2" name="Line"/>
          <p:cNvSpPr/>
          <p:nvPr/>
        </p:nvSpPr>
        <p:spPr>
          <a:xfrm flipV="1">
            <a:off x="9443478" y="2844760"/>
            <a:ext cx="1" cy="203521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3" name="Line"/>
          <p:cNvSpPr/>
          <p:nvPr/>
        </p:nvSpPr>
        <p:spPr>
          <a:xfrm flipV="1">
            <a:off x="11602478" y="2844760"/>
            <a:ext cx="1" cy="265764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4" name="Line"/>
          <p:cNvSpPr/>
          <p:nvPr/>
        </p:nvSpPr>
        <p:spPr>
          <a:xfrm flipV="1">
            <a:off x="4617478" y="449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5" name="Line"/>
          <p:cNvSpPr/>
          <p:nvPr/>
        </p:nvSpPr>
        <p:spPr>
          <a:xfrm flipV="1">
            <a:off x="4617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6" name="Line"/>
          <p:cNvSpPr/>
          <p:nvPr/>
        </p:nvSpPr>
        <p:spPr>
          <a:xfrm flipV="1">
            <a:off x="1823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7" name="Line"/>
          <p:cNvSpPr/>
          <p:nvPr/>
        </p:nvSpPr>
        <p:spPr>
          <a:xfrm flipV="1">
            <a:off x="7157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Line"/>
          <p:cNvSpPr/>
          <p:nvPr/>
        </p:nvSpPr>
        <p:spPr>
          <a:xfrm flipV="1">
            <a:off x="9443478" y="5764063"/>
            <a:ext cx="1" cy="3805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systems…"/>
          <p:cNvSpPr txBox="1"/>
          <p:nvPr/>
        </p:nvSpPr>
        <p:spPr>
          <a:xfrm>
            <a:off x="1304440" y="7175448"/>
            <a:ext cx="103807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systems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(C)</a:t>
            </a:r>
          </a:p>
        </p:txBody>
      </p:sp>
      <p:sp>
        <p:nvSpPr>
          <p:cNvPr id="170" name="programming…"/>
          <p:cNvSpPr txBox="1"/>
          <p:nvPr/>
        </p:nvSpPr>
        <p:spPr>
          <a:xfrm>
            <a:off x="3761270" y="7175448"/>
            <a:ext cx="171241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programming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(Java)</a:t>
            </a:r>
          </a:p>
        </p:txBody>
      </p:sp>
      <p:sp>
        <p:nvSpPr>
          <p:cNvPr id="171" name="data programming…"/>
          <p:cNvSpPr txBox="1"/>
          <p:nvPr/>
        </p:nvSpPr>
        <p:spPr>
          <a:xfrm>
            <a:off x="6005176" y="7175448"/>
            <a:ext cx="230460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data programming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(Python)</a:t>
            </a:r>
          </a:p>
        </p:txBody>
      </p:sp>
      <p:sp>
        <p:nvSpPr>
          <p:cNvPr id="172" name="data modeling…"/>
          <p:cNvSpPr txBox="1"/>
          <p:nvPr/>
        </p:nvSpPr>
        <p:spPr>
          <a:xfrm>
            <a:off x="8542398" y="7175448"/>
            <a:ext cx="180216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data modeling</a:t>
            </a:r>
          </a:p>
          <a:p>
            <a: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(R)</a:t>
            </a:r>
          </a:p>
        </p:txBody>
      </p:sp>
      <p:sp>
        <p:nvSpPr>
          <p:cNvPr id="173" name="ethics"/>
          <p:cNvSpPr txBox="1"/>
          <p:nvPr/>
        </p:nvSpPr>
        <p:spPr>
          <a:xfrm>
            <a:off x="11167379" y="7175448"/>
            <a:ext cx="79399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1">
                    <a:lumOff val="-13575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ethics</a:t>
            </a:r>
          </a:p>
        </p:txBody>
      </p:sp>
      <p:sp>
        <p:nvSpPr>
          <p:cNvPr id="174" name="Line"/>
          <p:cNvSpPr/>
          <p:nvPr/>
        </p:nvSpPr>
        <p:spPr>
          <a:xfrm flipV="1">
            <a:off x="5481181" y="5310695"/>
            <a:ext cx="812595" cy="1"/>
          </a:xfrm>
          <a:prstGeom prst="line">
            <a:avLst/>
          </a:prstGeom>
          <a:ln w="25400">
            <a:solidFill>
              <a:srgbClr val="000000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5" name="P1 (Project 1) will help 300-to-320 students pickup Python."/>
          <p:cNvSpPr txBox="1"/>
          <p:nvPr/>
        </p:nvSpPr>
        <p:spPr>
          <a:xfrm>
            <a:off x="1660529" y="8647255"/>
            <a:ext cx="9683741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sz="32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P1 (Project 1) will help 300-to-320 students pickup Python.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Welcome to Data Programming II!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Welcome to Data </a:t>
            </a:r>
            <a:r>
              <a:rPr lang="en-US" dirty="0"/>
              <a:t>Science </a:t>
            </a:r>
            <a:r>
              <a:rPr dirty="0"/>
              <a:t>Programming II!</a:t>
            </a:r>
          </a:p>
        </p:txBody>
      </p:sp>
      <p:sp>
        <p:nvSpPr>
          <p:cNvPr id="178" name="Builds on CS 301 220.  https://stat.wisc.edu/undergraduate-data-science-studies/"/>
          <p:cNvSpPr txBox="1">
            <a:spLocks noGrp="1"/>
          </p:cNvSpPr>
          <p:nvPr>
            <p:ph type="body" sz="quarter" idx="1"/>
          </p:nvPr>
        </p:nvSpPr>
        <p:spPr>
          <a:xfrm>
            <a:off x="952500" y="1333896"/>
            <a:ext cx="11490929" cy="902346"/>
          </a:xfrm>
          <a:prstGeom prst="rect">
            <a:avLst/>
          </a:prstGeom>
        </p:spPr>
        <p:txBody>
          <a:bodyPr anchor="t"/>
          <a:lstStyle/>
          <a:p>
            <a:pPr marL="0" indent="0" defTabSz="519937">
              <a:spcBef>
                <a:spcPts val="3700"/>
              </a:spcBef>
              <a:buSzTx/>
              <a:buNone/>
              <a:defRPr sz="2848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Builds on CS220.  </a:t>
            </a:r>
            <a:r>
              <a:rPr u="sng" dirty="0">
                <a:hlinkClick r:id="rId2"/>
              </a:rPr>
              <a:t>https://stat.wisc.edu/undergraduate-data-science-studies/</a:t>
            </a:r>
          </a:p>
        </p:txBody>
      </p:sp>
      <p:sp>
        <p:nvSpPr>
          <p:cNvPr id="179" name="CS 220"/>
          <p:cNvSpPr txBox="1"/>
          <p:nvPr/>
        </p:nvSpPr>
        <p:spPr>
          <a:xfrm>
            <a:off x="2605545" y="2211086"/>
            <a:ext cx="1744067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rPr dirty="0"/>
              <a:t>CS220</a:t>
            </a:r>
          </a:p>
        </p:txBody>
      </p:sp>
      <p:sp>
        <p:nvSpPr>
          <p:cNvPr id="180" name="CS 320"/>
          <p:cNvSpPr txBox="1"/>
          <p:nvPr/>
        </p:nvSpPr>
        <p:spPr>
          <a:xfrm>
            <a:off x="8219252" y="2211086"/>
            <a:ext cx="1744067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rPr dirty="0"/>
              <a:t>CS320</a:t>
            </a:r>
          </a:p>
        </p:txBody>
      </p:sp>
      <p:sp>
        <p:nvSpPr>
          <p:cNvPr id="181" name="Line"/>
          <p:cNvSpPr/>
          <p:nvPr/>
        </p:nvSpPr>
        <p:spPr>
          <a:xfrm>
            <a:off x="1763232" y="3266713"/>
            <a:ext cx="986946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2" name="writing correct code"/>
          <p:cNvSpPr txBox="1"/>
          <p:nvPr/>
        </p:nvSpPr>
        <p:spPr>
          <a:xfrm>
            <a:off x="1995944" y="4164197"/>
            <a:ext cx="296326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writing correct code</a:t>
            </a:r>
          </a:p>
        </p:txBody>
      </p:sp>
      <p:sp>
        <p:nvSpPr>
          <p:cNvPr id="183" name="writing efficient code"/>
          <p:cNvSpPr txBox="1"/>
          <p:nvPr/>
        </p:nvSpPr>
        <p:spPr>
          <a:xfrm>
            <a:off x="7547318" y="4162808"/>
            <a:ext cx="3087936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writing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efficient</a:t>
            </a:r>
            <a:r>
              <a:t> code</a:t>
            </a:r>
          </a:p>
        </p:txBody>
      </p:sp>
      <p:sp>
        <p:nvSpPr>
          <p:cNvPr id="184" name="using objects"/>
          <p:cNvSpPr txBox="1"/>
          <p:nvPr/>
        </p:nvSpPr>
        <p:spPr>
          <a:xfrm>
            <a:off x="2528129" y="4744768"/>
            <a:ext cx="189889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dirty="0"/>
              <a:t>using objects</a:t>
            </a:r>
          </a:p>
        </p:txBody>
      </p:sp>
      <p:sp>
        <p:nvSpPr>
          <p:cNvPr id="185" name="designing new types of objects"/>
          <p:cNvSpPr txBox="1"/>
          <p:nvPr/>
        </p:nvSpPr>
        <p:spPr>
          <a:xfrm>
            <a:off x="6890639" y="4743379"/>
            <a:ext cx="4401295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designing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new types</a:t>
            </a:r>
            <a:r>
              <a:t> of objects</a:t>
            </a:r>
          </a:p>
        </p:txBody>
      </p:sp>
      <p:sp>
        <p:nvSpPr>
          <p:cNvPr id="186" name="lists+dicts"/>
          <p:cNvSpPr txBox="1"/>
          <p:nvPr/>
        </p:nvSpPr>
        <p:spPr>
          <a:xfrm>
            <a:off x="2642415" y="5893172"/>
            <a:ext cx="167032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l</a:t>
            </a:r>
            <a:r>
              <a:rPr dirty="0"/>
              <a:t>ists</a:t>
            </a:r>
            <a:r>
              <a:rPr lang="en-US" dirty="0"/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 err="1"/>
              <a:t>dicts</a:t>
            </a:r>
            <a:endParaRPr dirty="0"/>
          </a:p>
        </p:txBody>
      </p:sp>
      <p:sp>
        <p:nvSpPr>
          <p:cNvPr id="187" name="graphs+trees"/>
          <p:cNvSpPr txBox="1"/>
          <p:nvPr/>
        </p:nvSpPr>
        <p:spPr>
          <a:xfrm>
            <a:off x="8015671" y="5893172"/>
            <a:ext cx="215123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g</a:t>
            </a:r>
            <a:r>
              <a:rPr dirty="0"/>
              <a:t>raphs</a:t>
            </a:r>
            <a:r>
              <a:rPr lang="en-US" dirty="0"/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/>
              <a:t>trees</a:t>
            </a:r>
          </a:p>
        </p:txBody>
      </p:sp>
      <p:sp>
        <p:nvSpPr>
          <p:cNvPr id="188" name="analyzing datasets"/>
          <p:cNvSpPr txBox="1"/>
          <p:nvPr/>
        </p:nvSpPr>
        <p:spPr>
          <a:xfrm>
            <a:off x="2198661" y="6486483"/>
            <a:ext cx="2557835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analyzing datasets</a:t>
            </a:r>
          </a:p>
        </p:txBody>
      </p:sp>
      <p:sp>
        <p:nvSpPr>
          <p:cNvPr id="189" name="collecting+analyzing datasets"/>
          <p:cNvSpPr txBox="1"/>
          <p:nvPr/>
        </p:nvSpPr>
        <p:spPr>
          <a:xfrm>
            <a:off x="6898379" y="6473744"/>
            <a:ext cx="438581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c</a:t>
            </a:r>
            <a:r>
              <a:rPr dirty="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ollecting</a:t>
            </a:r>
            <a:r>
              <a:rPr lang="en-US" dirty="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/>
              <a:t>analyzing datasets</a:t>
            </a:r>
          </a:p>
        </p:txBody>
      </p:sp>
      <p:sp>
        <p:nvSpPr>
          <p:cNvPr id="190" name="getting results"/>
          <p:cNvSpPr txBox="1"/>
          <p:nvPr/>
        </p:nvSpPr>
        <p:spPr>
          <a:xfrm>
            <a:off x="2461714" y="3583625"/>
            <a:ext cx="203172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getting results</a:t>
            </a:r>
          </a:p>
        </p:txBody>
      </p:sp>
      <p:sp>
        <p:nvSpPr>
          <p:cNvPr id="191" name="getting reproducible results"/>
          <p:cNvSpPr txBox="1"/>
          <p:nvPr/>
        </p:nvSpPr>
        <p:spPr>
          <a:xfrm>
            <a:off x="7111586" y="3582236"/>
            <a:ext cx="3959400" cy="5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getting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reproducible</a:t>
            </a:r>
            <a:r>
              <a:t> results</a:t>
            </a:r>
          </a:p>
        </p:txBody>
      </p:sp>
      <p:sp>
        <p:nvSpPr>
          <p:cNvPr id="192" name="Line"/>
          <p:cNvSpPr/>
          <p:nvPr/>
        </p:nvSpPr>
        <p:spPr>
          <a:xfrm flipV="1">
            <a:off x="6163887" y="2895427"/>
            <a:ext cx="1" cy="568994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3" name="plots"/>
          <p:cNvSpPr txBox="1"/>
          <p:nvPr/>
        </p:nvSpPr>
        <p:spPr>
          <a:xfrm>
            <a:off x="3083407" y="7067054"/>
            <a:ext cx="78834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plots</a:t>
            </a:r>
          </a:p>
        </p:txBody>
      </p:sp>
      <p:sp>
        <p:nvSpPr>
          <p:cNvPr id="194" name="animated visualizations"/>
          <p:cNvSpPr txBox="1"/>
          <p:nvPr/>
        </p:nvSpPr>
        <p:spPr>
          <a:xfrm>
            <a:off x="7463887" y="7067054"/>
            <a:ext cx="325479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animated visualizations</a:t>
            </a:r>
          </a:p>
        </p:txBody>
      </p:sp>
      <p:sp>
        <p:nvSpPr>
          <p:cNvPr id="195" name="functions:  f(obj)"/>
          <p:cNvSpPr txBox="1"/>
          <p:nvPr/>
        </p:nvSpPr>
        <p:spPr>
          <a:xfrm>
            <a:off x="2039526" y="5314314"/>
            <a:ext cx="2876105" cy="530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functions: 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f(obj)</a:t>
            </a:r>
          </a:p>
        </p:txBody>
      </p:sp>
      <p:sp>
        <p:nvSpPr>
          <p:cNvPr id="196" name="methods:  obj.f()"/>
          <p:cNvSpPr txBox="1"/>
          <p:nvPr/>
        </p:nvSpPr>
        <p:spPr>
          <a:xfrm>
            <a:off x="7543758" y="5312925"/>
            <a:ext cx="3095056" cy="532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methods</a:t>
            </a:r>
            <a:r>
              <a:t>: 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obj.f()</a:t>
            </a:r>
          </a:p>
        </p:txBody>
      </p:sp>
      <p:sp>
        <p:nvSpPr>
          <p:cNvPr id="197" name="tabular analysis"/>
          <p:cNvSpPr txBox="1"/>
          <p:nvPr/>
        </p:nvSpPr>
        <p:spPr>
          <a:xfrm>
            <a:off x="2392869" y="7647626"/>
            <a:ext cx="216941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tabular analysis</a:t>
            </a:r>
          </a:p>
        </p:txBody>
      </p:sp>
      <p:sp>
        <p:nvSpPr>
          <p:cNvPr id="198" name="simple machine learning"/>
          <p:cNvSpPr txBox="1"/>
          <p:nvPr/>
        </p:nvSpPr>
        <p:spPr>
          <a:xfrm>
            <a:off x="7321943" y="7647626"/>
            <a:ext cx="3538687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r>
              <a:t>simple machine learning</a:t>
            </a:r>
          </a:p>
        </p:txBody>
      </p:sp>
      <p:sp>
        <p:nvSpPr>
          <p:cNvPr id="199" name="CS 301 content (for review): https://tyler.caraza-harter.com/cs301/fall19/schedule.html"/>
          <p:cNvSpPr txBox="1"/>
          <p:nvPr/>
        </p:nvSpPr>
        <p:spPr>
          <a:xfrm>
            <a:off x="930181" y="8889920"/>
            <a:ext cx="10400284" cy="541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2850" dirty="0"/>
              <a:t>CS</a:t>
            </a:r>
            <a:r>
              <a:rPr lang="en-US" sz="2850" dirty="0"/>
              <a:t>220</a:t>
            </a:r>
            <a:r>
              <a:rPr sz="2850" dirty="0"/>
              <a:t> content (for review): </a:t>
            </a:r>
            <a:r>
              <a:rPr lang="en-US" sz="2850" dirty="0">
                <a:hlinkClick r:id="rId3"/>
              </a:rPr>
              <a:t>https://cs220.cs.wisc.edu/f22/schedule.html</a:t>
            </a:r>
            <a:r>
              <a:rPr lang="en-US" sz="2850" dirty="0"/>
              <a:t> </a:t>
            </a:r>
            <a:endParaRPr sz="2850" u="sng" dirty="0">
              <a:hlinkClick r:id="rId4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ourse Logistics"/>
          <p:cNvSpPr txBox="1">
            <a:spLocks noGrp="1"/>
          </p:cNvSpPr>
          <p:nvPr>
            <p:ph type="title"/>
          </p:nvPr>
        </p:nvSpPr>
        <p:spPr>
          <a:xfrm>
            <a:off x="952500" y="2667000"/>
            <a:ext cx="11099800" cy="4419600"/>
          </a:xfrm>
          <a:prstGeom prst="rect">
            <a:avLst/>
          </a:prstGeom>
        </p:spPr>
        <p:txBody>
          <a:bodyPr/>
          <a:lstStyle>
            <a:lvl1pPr>
              <a:defRPr sz="7100"/>
            </a:lvl1pPr>
          </a:lstStyle>
          <a:p>
            <a:r>
              <a:t>Course Logistics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urse Websit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Course Website</a:t>
            </a:r>
          </a:p>
        </p:txBody>
      </p:sp>
      <p:sp>
        <p:nvSpPr>
          <p:cNvPr id="205" name="It's here: https://tyler.caraza-harter.com/cs320/f22/schedule.html"/>
          <p:cNvSpPr txBox="1"/>
          <p:nvPr/>
        </p:nvSpPr>
        <p:spPr>
          <a:xfrm>
            <a:off x="967302" y="1516638"/>
            <a:ext cx="823943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rPr dirty="0"/>
              <a:t>It's here: </a:t>
            </a:r>
            <a:r>
              <a:rPr lang="en-US" dirty="0">
                <a:hlinkClick r:id="rId2"/>
              </a:rPr>
              <a:t>https://www.msyamkumar.com/cs320/s23/schedule.html</a:t>
            </a:r>
            <a:endParaRPr u="sng" dirty="0">
              <a:hlinkClick r:id="rId3"/>
            </a:endParaRPr>
          </a:p>
        </p:txBody>
      </p:sp>
      <p:sp>
        <p:nvSpPr>
          <p:cNvPr id="206" name="I'll also use Canvas for four things:…"/>
          <p:cNvSpPr txBox="1"/>
          <p:nvPr/>
        </p:nvSpPr>
        <p:spPr>
          <a:xfrm>
            <a:off x="1197810" y="7087204"/>
            <a:ext cx="9797554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I'll also use </a:t>
            </a:r>
            <a:r>
              <a:rPr sz="2800" b="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 panose="020B0302020104020203" pitchFamily="34" charset="-79"/>
                <a:cs typeface="Gill Sans Light" panose="020B0302020104020203" pitchFamily="34" charset="-79"/>
              </a:rPr>
              <a:t>Canvas</a:t>
            </a: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 for four things: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general announcements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quizzes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online office hours</a:t>
            </a:r>
          </a:p>
          <a:p>
            <a:pPr marL="434975" indent="-333375" algn="l">
              <a:buSzPct val="100000"/>
              <a:buChar char="•"/>
              <a:defRPr b="0"/>
            </a:pPr>
            <a:r>
              <a:rPr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grade summaries </a:t>
            </a:r>
            <a:r>
              <a:rPr lang="en-US" sz="2800" b="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&amp; exam location / answers (individual messages)</a:t>
            </a:r>
            <a:endParaRPr sz="2800" b="0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881799-9251-B3A3-5A9F-C10BD083DB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3459" y="2348855"/>
            <a:ext cx="10464011" cy="3966017"/>
          </a:xfrm>
          <a:prstGeom prst="rect">
            <a:avLst/>
          </a:prstGeom>
        </p:spPr>
      </p:pic>
      <p:sp>
        <p:nvSpPr>
          <p:cNvPr id="4" name="read syllabus carefully…">
            <a:extLst>
              <a:ext uri="{FF2B5EF4-FFF2-40B4-BE49-F238E27FC236}">
                <a16:creationId xmlns:a16="http://schemas.microsoft.com/office/drawing/2014/main" id="{EE528CB0-DE6A-4EF4-C116-6C7FA2098CB8}"/>
              </a:ext>
            </a:extLst>
          </p:cNvPr>
          <p:cNvSpPr txBox="1"/>
          <p:nvPr/>
        </p:nvSpPr>
        <p:spPr>
          <a:xfrm flipH="1">
            <a:off x="0" y="4166684"/>
            <a:ext cx="4027260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b="0"/>
            </a:pPr>
            <a:r>
              <a:rPr dirty="0"/>
              <a:t>read syllabus carefully</a:t>
            </a:r>
          </a:p>
          <a:p>
            <a:pPr>
              <a:defRPr b="0"/>
            </a:pPr>
            <a:r>
              <a:rPr dirty="0"/>
              <a:t>and checkout other content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392AF05-EF9B-4C65-27D2-49E99822306F}"/>
              </a:ext>
            </a:extLst>
          </p:cNvPr>
          <p:cNvCxnSpPr>
            <a:cxnSpLocks/>
          </p:cNvCxnSpPr>
          <p:nvPr/>
        </p:nvCxnSpPr>
        <p:spPr>
          <a:xfrm flipV="1">
            <a:off x="1843459" y="2623279"/>
            <a:ext cx="3103295" cy="1543405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cheduled Activities"/>
          <p:cNvSpPr txBox="1">
            <a:spLocks noGrp="1"/>
          </p:cNvSpPr>
          <p:nvPr>
            <p:ph type="title"/>
          </p:nvPr>
        </p:nvSpPr>
        <p:spPr>
          <a:xfrm>
            <a:off x="377309" y="163228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Scheduled Activities</a:t>
            </a:r>
          </a:p>
        </p:txBody>
      </p:sp>
      <p:sp>
        <p:nvSpPr>
          <p:cNvPr id="213" name="Lectures…"/>
          <p:cNvSpPr txBox="1"/>
          <p:nvPr/>
        </p:nvSpPr>
        <p:spPr>
          <a:xfrm>
            <a:off x="796359" y="960642"/>
            <a:ext cx="11696220" cy="9276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spcBef>
                <a:spcPts val="1300"/>
              </a:spcBef>
              <a:defRPr sz="2600" b="0"/>
            </a:pPr>
            <a:r>
              <a:rPr dirty="0"/>
              <a:t>Lectures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3 times weekly</a:t>
            </a:r>
            <a:r>
              <a:rPr lang="en-US" dirty="0"/>
              <a:t>; recommendation:</a:t>
            </a:r>
            <a:r>
              <a:rPr dirty="0"/>
              <a:t> bring </a:t>
            </a:r>
            <a:r>
              <a:rPr lang="en-US" dirty="0"/>
              <a:t>your</a:t>
            </a:r>
            <a:r>
              <a:rPr dirty="0"/>
              <a:t> laptop</a:t>
            </a:r>
            <a:endParaRPr lang="en-US" dirty="0"/>
          </a:p>
          <a:p>
            <a:pPr marL="673100" indent="-457200" algn="l">
              <a:spcBef>
                <a:spcPts val="1300"/>
              </a:spcBef>
              <a:buSzPct val="100000"/>
              <a:buFontTx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Required for participation credit! </a:t>
            </a:r>
            <a:r>
              <a:rPr lang="en-US" dirty="0"/>
              <a:t>Attendance recorded via </a:t>
            </a:r>
            <a:r>
              <a:rPr lang="en-US" dirty="0" err="1"/>
              <a:t>TopHat</a:t>
            </a:r>
            <a:r>
              <a:rPr lang="en-US" dirty="0"/>
              <a:t> quizzes (20% score drops)</a:t>
            </a:r>
            <a:endParaRPr dirty="0"/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will often be recorded</a:t>
            </a:r>
            <a:r>
              <a:rPr lang="en-US" dirty="0"/>
              <a:t> </a:t>
            </a:r>
            <a:r>
              <a:rPr dirty="0"/>
              <a:t>+</a:t>
            </a:r>
            <a:r>
              <a:rPr lang="en-US" dirty="0"/>
              <a:t> </a:t>
            </a:r>
            <a:r>
              <a:rPr dirty="0"/>
              <a:t>posted online (questions will be recorded -- feel free to save until after if you aren't comfortable being recorded)</a:t>
            </a:r>
          </a:p>
          <a:p>
            <a:pPr marL="901700" lvl="1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might not post if bad in-person attendance or technical issues</a:t>
            </a:r>
          </a:p>
          <a:p>
            <a:pPr algn="l">
              <a:spcBef>
                <a:spcPts val="4200"/>
              </a:spcBef>
              <a:defRPr sz="2600" b="0"/>
            </a:pPr>
            <a:r>
              <a:rPr dirty="0"/>
              <a:t>Lab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Weekly on Mondays</a:t>
            </a:r>
            <a:r>
              <a:rPr lang="en-US" dirty="0"/>
              <a:t> or Tuesdays</a:t>
            </a:r>
            <a:r>
              <a:rPr dirty="0"/>
              <a:t>, bring a laptop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Work through lab exercises with group mates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320 staff will walk around to answer questions</a:t>
            </a: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>
                <a:solidFill>
                  <a:schemeClr val="accent3">
                    <a:lumMod val="50000"/>
                  </a:schemeClr>
                </a:solidFill>
              </a:rPr>
              <a:t>Required for participation credit!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Attendance recorded using name cards (3 score drops)</a:t>
            </a:r>
            <a:endParaRPr dirty="0">
              <a:solidFill>
                <a:schemeClr val="tx1"/>
              </a:solidFill>
            </a:endParaRPr>
          </a:p>
          <a:p>
            <a:pPr marL="673100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5 points per lab</a:t>
            </a:r>
          </a:p>
          <a:p>
            <a:pPr marL="901700" lvl="1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/>
              <a:t>1 point for arriving on time, 3 points for working on the lab, 1 point for staying until end of the lab</a:t>
            </a:r>
          </a:p>
          <a:p>
            <a:pPr marL="673100" lvl="1" indent="-457200" algn="l">
              <a:spcBef>
                <a:spcPts val="1300"/>
              </a:spcBef>
              <a:buSzPct val="100000"/>
              <a:buChar char="•"/>
              <a:defRPr sz="2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2859</Words>
  <Application>Microsoft Macintosh PowerPoint</Application>
  <PresentationFormat>Custom</PresentationFormat>
  <Paragraphs>1148</Paragraphs>
  <Slides>44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Courier</vt:lpstr>
      <vt:lpstr>Courier New</vt:lpstr>
      <vt:lpstr>Gill Sans</vt:lpstr>
      <vt:lpstr>Gill Sans Light</vt:lpstr>
      <vt:lpstr>GILL SANS SEMIBOLD</vt:lpstr>
      <vt:lpstr>GILL SANS SEMIBOLD</vt:lpstr>
      <vt:lpstr>White</vt:lpstr>
      <vt:lpstr>[320] Welcome + First Lecture</vt:lpstr>
      <vt:lpstr>Who am I?</vt:lpstr>
      <vt:lpstr>My world </vt:lpstr>
      <vt:lpstr>Who are You? </vt:lpstr>
      <vt:lpstr>Related courses</vt:lpstr>
      <vt:lpstr>Welcome to Data Science Programming II!</vt:lpstr>
      <vt:lpstr>Course Logistics</vt:lpstr>
      <vt:lpstr>Course Website</vt:lpstr>
      <vt:lpstr>Scheduled Activities</vt:lpstr>
      <vt:lpstr>Class organization: People</vt:lpstr>
      <vt:lpstr>Communication</vt:lpstr>
      <vt:lpstr>Graded Work: Exams / Quizzes</vt:lpstr>
      <vt:lpstr>Graded Work: Projects</vt:lpstr>
      <vt:lpstr>Graded Work: Attendance + Surveys</vt:lpstr>
      <vt:lpstr>Letter Grades</vt:lpstr>
      <vt:lpstr>Time Commitment &amp; Academic Conduct</vt:lpstr>
      <vt:lpstr>Reading: same as 220/301 and some others...</vt:lpstr>
      <vt:lpstr>Tips for 320 Success</vt:lpstr>
      <vt:lpstr>Today's Lecture: Reproducibility</vt:lpstr>
      <vt:lpstr>PowerPoint Presentation</vt:lpstr>
      <vt:lpstr>PowerPoint Presentation</vt:lpstr>
      <vt:lpstr>Hardware: Mental Model of Process Memory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Hardware: Mental Model of CPU</vt:lpstr>
      <vt:lpstr>Hardware: Mental Model of CPU</vt:lpstr>
      <vt:lpstr>Hardware: Mental Model of CPU</vt:lpstr>
      <vt:lpstr>Hardware: Mental Model of CPU</vt:lpstr>
      <vt:lpstr>Hardware: Mental Model of CPU</vt:lpstr>
      <vt:lpstr>Hardware: Mental Model of CPU</vt:lpstr>
      <vt:lpstr>A Program and CPU need to "fit"</vt:lpstr>
      <vt:lpstr>A Program and CPU need to "fit"</vt:lpstr>
      <vt:lpstr>Interpreters</vt:lpstr>
      <vt:lpstr>Interpreters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[320] Welcome + First Lecture</dc:title>
  <cp:lastModifiedBy>MEENA SYAMKUMAR</cp:lastModifiedBy>
  <cp:revision>43</cp:revision>
  <dcterms:modified xsi:type="dcterms:W3CDTF">2023-01-27T15:56:47Z</dcterms:modified>
</cp:coreProperties>
</file>